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Lst>
  <p:sldSz cx="18288000" cy="10287000"/>
  <p:notesSz cx="6858000" cy="9144000"/>
  <p:embeddedFontLst>
    <p:embeddedFont>
      <p:font typeface="Aileron Ultra-Bold" charset="1" panose="00000A00000000000000"/>
      <p:regular r:id="rId14"/>
    </p:embeddedFont>
    <p:embeddedFont>
      <p:font typeface="Public Sans" charset="1" panose="00000000000000000000"/>
      <p:regular r:id="rId15"/>
    </p:embeddedFont>
    <p:embeddedFont>
      <p:font typeface="Public Sans Bold" charset="1" panose="00000000000000000000"/>
      <p:regular r:id="rId16"/>
    </p:embeddedFont>
    <p:embeddedFont>
      <p:font typeface="Aileron Bold" charset="1" panose="0000080000000000000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2" Target="presProps.xml" Type="http://schemas.openxmlformats.org/officeDocument/2006/relationships/presProps"/><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jpeg" Type="http://schemas.openxmlformats.org/officeDocument/2006/relationships/image"/><Relationship Id="rId6" Target="../media/image5.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png" Type="http://schemas.openxmlformats.org/officeDocument/2006/relationships/image"/><Relationship Id="rId11" Target="../media/image11.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6.jpeg" Type="http://schemas.openxmlformats.org/officeDocument/2006/relationships/image"/><Relationship Id="rId6" Target="../media/image7.png" Type="http://schemas.openxmlformats.org/officeDocument/2006/relationships/image"/><Relationship Id="rId7" Target="../media/image8.svg" Type="http://schemas.openxmlformats.org/officeDocument/2006/relationships/image"/><Relationship Id="rId8" Target="../media/image5.png" Type="http://schemas.openxmlformats.org/officeDocument/2006/relationships/image"/><Relationship Id="rId9" Target="../media/image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2.png" Type="http://schemas.openxmlformats.org/officeDocument/2006/relationships/image"/><Relationship Id="rId4" Target="../media/image13.svg" Type="http://schemas.openxmlformats.org/officeDocument/2006/relationships/image"/><Relationship Id="rId5" Target="../media/image14.png" Type="http://schemas.openxmlformats.org/officeDocument/2006/relationships/image"/><Relationship Id="rId6" Target="../media/image15.svg" Type="http://schemas.openxmlformats.org/officeDocument/2006/relationships/image"/><Relationship Id="rId7" Target="../media/image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5.png" Type="http://schemas.openxmlformats.org/officeDocument/2006/relationships/image"/><Relationship Id="rId8" Target="../media/image20.png" Type="http://schemas.openxmlformats.org/officeDocument/2006/relationships/image"/><Relationship Id="rId9" Target="../media/image2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8.png" Type="http://schemas.openxmlformats.org/officeDocument/2006/relationships/image"/><Relationship Id="rId4" Target="../media/image19.svg" Type="http://schemas.openxmlformats.org/officeDocument/2006/relationships/image"/><Relationship Id="rId5" Target="../media/image5.png" Type="http://schemas.openxmlformats.org/officeDocument/2006/relationships/image"/><Relationship Id="rId6" Target="../media/image24.png" Type="http://schemas.openxmlformats.org/officeDocument/2006/relationships/image"/><Relationship Id="rId7" Target="../media/image25.pn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8.png" Type="http://schemas.openxmlformats.org/officeDocument/2006/relationships/image"/><Relationship Id="rId4" Target="../media/image29.svg" Type="http://schemas.openxmlformats.org/officeDocument/2006/relationships/image"/><Relationship Id="rId5" Target="../media/image5.png" Type="http://schemas.openxmlformats.org/officeDocument/2006/relationships/image"/><Relationship Id="rId6" Target="../media/image30.png" Type="http://schemas.openxmlformats.org/officeDocument/2006/relationships/image"/><Relationship Id="rId7" Target="../media/image26.png" Type="http://schemas.openxmlformats.org/officeDocument/2006/relationships/image"/><Relationship Id="rId8" Target="../media/image27.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5.svg" Type="http://schemas.openxmlformats.org/officeDocument/2006/relationships/image"/><Relationship Id="rId11" Target="../media/image5.png" Type="http://schemas.openxmlformats.org/officeDocument/2006/relationships/image"/><Relationship Id="rId2" Target="../media/image1.jpeg" Type="http://schemas.openxmlformats.org/officeDocument/2006/relationships/image"/><Relationship Id="rId3" Target="../media/image31.png" Type="http://schemas.openxmlformats.org/officeDocument/2006/relationships/image"/><Relationship Id="rId4" Target="../media/image32.svg" Type="http://schemas.openxmlformats.org/officeDocument/2006/relationships/image"/><Relationship Id="rId5" Target="../media/image33.jpeg" Type="http://schemas.openxmlformats.org/officeDocument/2006/relationships/image"/><Relationship Id="rId6" Target="../media/image34.png" Type="http://schemas.openxmlformats.org/officeDocument/2006/relationships/image"/><Relationship Id="rId7" Target="../media/image35.svg" Type="http://schemas.openxmlformats.org/officeDocument/2006/relationships/image"/><Relationship Id="rId8" Target="../media/image36.png" Type="http://schemas.openxmlformats.org/officeDocument/2006/relationships/image"/><Relationship Id="rId9" Target="../media/image1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2.svg" Type="http://schemas.openxmlformats.org/officeDocument/2006/relationships/image"/><Relationship Id="rId11" Target="../media/image43.png" Type="http://schemas.openxmlformats.org/officeDocument/2006/relationships/image"/><Relationship Id="rId12" Target="../media/image44.svg" Type="http://schemas.openxmlformats.org/officeDocument/2006/relationships/image"/><Relationship Id="rId13" Target="https://www.linkedin.com/in/leta-lestari-671608237" TargetMode="External" Type="http://schemas.openxmlformats.org/officeDocument/2006/relationships/hyperlink"/><Relationship Id="rId14" Target="../media/image5.png" Type="http://schemas.openxmlformats.org/officeDocument/2006/relationships/image"/><Relationship Id="rId2" Target="../media/image1.jpeg" Type="http://schemas.openxmlformats.org/officeDocument/2006/relationships/image"/><Relationship Id="rId3" Target="../media/image34.png" Type="http://schemas.openxmlformats.org/officeDocument/2006/relationships/image"/><Relationship Id="rId4" Target="../media/image35.svg" Type="http://schemas.openxmlformats.org/officeDocument/2006/relationships/image"/><Relationship Id="rId5" Target="../media/image37.jpeg" Type="http://schemas.openxmlformats.org/officeDocument/2006/relationships/image"/><Relationship Id="rId6" Target="../media/image38.jpeg" Type="http://schemas.openxmlformats.org/officeDocument/2006/relationships/image"/><Relationship Id="rId7" Target="../media/image39.png" Type="http://schemas.openxmlformats.org/officeDocument/2006/relationships/image"/><Relationship Id="rId8" Target="../media/image40.svg" Type="http://schemas.openxmlformats.org/officeDocument/2006/relationships/image"/><Relationship Id="rId9" Target="../media/image4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sp>
        <p:nvSpPr>
          <p:cNvPr name="Freeform 3" id="3"/>
          <p:cNvSpPr/>
          <p:nvPr/>
        </p:nvSpPr>
        <p:spPr>
          <a:xfrm flipH="false" flipV="false" rot="5400000">
            <a:off x="9527967" y="859028"/>
            <a:ext cx="8341089" cy="8587993"/>
          </a:xfrm>
          <a:custGeom>
            <a:avLst/>
            <a:gdLst/>
            <a:ahLst/>
            <a:cxnLst/>
            <a:rect r="r" b="b" t="t" l="l"/>
            <a:pathLst>
              <a:path h="8587993" w="8341089">
                <a:moveTo>
                  <a:pt x="0" y="0"/>
                </a:moveTo>
                <a:lnTo>
                  <a:pt x="8341088" y="0"/>
                </a:lnTo>
                <a:lnTo>
                  <a:pt x="8341088" y="8587994"/>
                </a:lnTo>
                <a:lnTo>
                  <a:pt x="0" y="85879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0607694" y="1999375"/>
            <a:ext cx="6346737" cy="6346737"/>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25046" t="0" r="-25046" b="0"/>
              </a:stretch>
            </a:blipFill>
          </p:spPr>
        </p:sp>
      </p:grpSp>
      <p:grpSp>
        <p:nvGrpSpPr>
          <p:cNvPr name="Group 6" id="6"/>
          <p:cNvGrpSpPr/>
          <p:nvPr/>
        </p:nvGrpSpPr>
        <p:grpSpPr>
          <a:xfrm rot="0">
            <a:off x="-161849" y="9982387"/>
            <a:ext cx="18449849" cy="304613"/>
            <a:chOff x="0" y="0"/>
            <a:chExt cx="4859220" cy="80227"/>
          </a:xfrm>
        </p:grpSpPr>
        <p:sp>
          <p:nvSpPr>
            <p:cNvPr name="Freeform 7" id="7"/>
            <p:cNvSpPr/>
            <p:nvPr/>
          </p:nvSpPr>
          <p:spPr>
            <a:xfrm flipH="false" flipV="false" rot="0">
              <a:off x="0" y="0"/>
              <a:ext cx="4859220" cy="80227"/>
            </a:xfrm>
            <a:custGeom>
              <a:avLst/>
              <a:gdLst/>
              <a:ahLst/>
              <a:cxnLst/>
              <a:rect r="r" b="b" t="t" l="l"/>
              <a:pathLst>
                <a:path h="80227" w="4859220">
                  <a:moveTo>
                    <a:pt x="0" y="0"/>
                  </a:moveTo>
                  <a:lnTo>
                    <a:pt x="4859220" y="0"/>
                  </a:lnTo>
                  <a:lnTo>
                    <a:pt x="4859220" y="80227"/>
                  </a:lnTo>
                  <a:lnTo>
                    <a:pt x="0" y="80227"/>
                  </a:lnTo>
                  <a:close/>
                </a:path>
              </a:pathLst>
            </a:custGeom>
            <a:solidFill>
              <a:srgbClr val="004CCF"/>
            </a:solidFill>
          </p:spPr>
        </p:sp>
        <p:sp>
          <p:nvSpPr>
            <p:cNvPr name="TextBox 8" id="8"/>
            <p:cNvSpPr txBox="true"/>
            <p:nvPr/>
          </p:nvSpPr>
          <p:spPr>
            <a:xfrm>
              <a:off x="0" y="-47625"/>
              <a:ext cx="4859220" cy="127852"/>
            </a:xfrm>
            <a:prstGeom prst="rect">
              <a:avLst/>
            </a:prstGeom>
          </p:spPr>
          <p:txBody>
            <a:bodyPr anchor="ctr" rtlCol="false" tIns="50800" lIns="50800" bIns="50800" rIns="50800"/>
            <a:lstStyle/>
            <a:p>
              <a:pPr algn="ctr">
                <a:lnSpc>
                  <a:spcPts val="2886"/>
                </a:lnSpc>
              </a:pPr>
            </a:p>
          </p:txBody>
        </p:sp>
      </p:grpSp>
      <p:sp>
        <p:nvSpPr>
          <p:cNvPr name="Freeform 9" id="9"/>
          <p:cNvSpPr/>
          <p:nvPr/>
        </p:nvSpPr>
        <p:spPr>
          <a:xfrm flipH="false" flipV="false" rot="0">
            <a:off x="962025" y="695019"/>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6"/>
            <a:stretch>
              <a:fillRect l="0" t="0" r="0" b="0"/>
            </a:stretch>
          </a:blipFill>
        </p:spPr>
      </p:sp>
      <p:sp>
        <p:nvSpPr>
          <p:cNvPr name="TextBox 10" id="10"/>
          <p:cNvSpPr txBox="true"/>
          <p:nvPr/>
        </p:nvSpPr>
        <p:spPr>
          <a:xfrm rot="0">
            <a:off x="962025" y="2644793"/>
            <a:ext cx="8553509" cy="3067959"/>
          </a:xfrm>
          <a:prstGeom prst="rect">
            <a:avLst/>
          </a:prstGeom>
        </p:spPr>
        <p:txBody>
          <a:bodyPr anchor="t" rtlCol="false" tIns="0" lIns="0" bIns="0" rIns="0">
            <a:spAutoFit/>
          </a:bodyPr>
          <a:lstStyle/>
          <a:p>
            <a:pPr algn="l" marL="0" indent="0" lvl="0">
              <a:lnSpc>
                <a:spcPts val="8004"/>
              </a:lnSpc>
              <a:spcBef>
                <a:spcPct val="0"/>
              </a:spcBef>
            </a:pPr>
            <a:r>
              <a:rPr lang="en-US" b="true" sz="7551">
                <a:solidFill>
                  <a:srgbClr val="004CCF"/>
                </a:solidFill>
                <a:latin typeface="Aileron Ultra-Bold"/>
                <a:ea typeface="Aileron Ultra-Bold"/>
                <a:cs typeface="Aileron Ultra-Bold"/>
                <a:sym typeface="Aileron Ultra-Bold"/>
              </a:rPr>
              <a:t>Student Score Prediction using Machine Learning</a:t>
            </a:r>
          </a:p>
        </p:txBody>
      </p:sp>
      <p:sp>
        <p:nvSpPr>
          <p:cNvPr name="TextBox 11" id="11"/>
          <p:cNvSpPr txBox="true"/>
          <p:nvPr/>
        </p:nvSpPr>
        <p:spPr>
          <a:xfrm rot="0">
            <a:off x="996631" y="6072998"/>
            <a:ext cx="8147369" cy="522434"/>
          </a:xfrm>
          <a:prstGeom prst="rect">
            <a:avLst/>
          </a:prstGeom>
        </p:spPr>
        <p:txBody>
          <a:bodyPr anchor="t" rtlCol="false" tIns="0" lIns="0" bIns="0" rIns="0">
            <a:spAutoFit/>
          </a:bodyPr>
          <a:lstStyle/>
          <a:p>
            <a:pPr algn="l">
              <a:lnSpc>
                <a:spcPts val="4115"/>
              </a:lnSpc>
            </a:pPr>
            <a:r>
              <a:rPr lang="en-US" sz="2939">
                <a:solidFill>
                  <a:srgbClr val="000000"/>
                </a:solidFill>
                <a:latin typeface="Public Sans"/>
                <a:ea typeface="Public Sans"/>
                <a:cs typeface="Public Sans"/>
                <a:sym typeface="Public Sans"/>
              </a:rPr>
              <a:t>Data Series 18.0</a:t>
            </a:r>
          </a:p>
        </p:txBody>
      </p:sp>
      <p:sp>
        <p:nvSpPr>
          <p:cNvPr name="TextBox 12" id="12"/>
          <p:cNvSpPr txBox="true"/>
          <p:nvPr/>
        </p:nvSpPr>
        <p:spPr>
          <a:xfrm rot="0">
            <a:off x="1028700" y="7955737"/>
            <a:ext cx="2740571" cy="273685"/>
          </a:xfrm>
          <a:prstGeom prst="rect">
            <a:avLst/>
          </a:prstGeom>
        </p:spPr>
        <p:txBody>
          <a:bodyPr anchor="t" rtlCol="false" tIns="0" lIns="0" bIns="0" rIns="0">
            <a:spAutoFit/>
          </a:bodyPr>
          <a:lstStyle/>
          <a:p>
            <a:pPr algn="l">
              <a:lnSpc>
                <a:spcPts val="2240"/>
              </a:lnSpc>
            </a:pPr>
            <a:r>
              <a:rPr lang="en-US" sz="1600">
                <a:solidFill>
                  <a:srgbClr val="000000"/>
                </a:solidFill>
                <a:latin typeface="Public Sans"/>
                <a:ea typeface="Public Sans"/>
                <a:cs typeface="Public Sans"/>
                <a:sym typeface="Public Sans"/>
              </a:rPr>
              <a:t>Presented by</a:t>
            </a:r>
          </a:p>
        </p:txBody>
      </p:sp>
      <p:sp>
        <p:nvSpPr>
          <p:cNvPr name="TextBox 13" id="13"/>
          <p:cNvSpPr txBox="true"/>
          <p:nvPr/>
        </p:nvSpPr>
        <p:spPr>
          <a:xfrm rot="0">
            <a:off x="1028700" y="8240942"/>
            <a:ext cx="3284833" cy="457446"/>
          </a:xfrm>
          <a:prstGeom prst="rect">
            <a:avLst/>
          </a:prstGeom>
        </p:spPr>
        <p:txBody>
          <a:bodyPr anchor="t" rtlCol="false" tIns="0" lIns="0" bIns="0" rIns="0">
            <a:spAutoFit/>
          </a:bodyPr>
          <a:lstStyle/>
          <a:p>
            <a:pPr algn="l">
              <a:lnSpc>
                <a:spcPts val="3661"/>
              </a:lnSpc>
            </a:pPr>
            <a:r>
              <a:rPr lang="en-US" sz="2615" b="true">
                <a:solidFill>
                  <a:srgbClr val="004CCF"/>
                </a:solidFill>
                <a:latin typeface="Public Sans Bold"/>
                <a:ea typeface="Public Sans Bold"/>
                <a:cs typeface="Public Sans Bold"/>
                <a:sym typeface="Public Sans Bold"/>
              </a:rPr>
              <a:t>Leta Lestari</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34395" r="-19706" b="-15902"/>
            </a:stretch>
          </a:blipFill>
        </p:spPr>
      </p:sp>
      <p:grpSp>
        <p:nvGrpSpPr>
          <p:cNvPr name="Group 3" id="3"/>
          <p:cNvGrpSpPr/>
          <p:nvPr/>
        </p:nvGrpSpPr>
        <p:grpSpPr>
          <a:xfrm rot="0">
            <a:off x="11903925" y="-1876733"/>
            <a:ext cx="8845288" cy="8590986"/>
            <a:chOff x="0" y="0"/>
            <a:chExt cx="11793717" cy="11454648"/>
          </a:xfrm>
        </p:grpSpPr>
        <p:sp>
          <p:nvSpPr>
            <p:cNvPr name="Freeform 4" id="4"/>
            <p:cNvSpPr/>
            <p:nvPr/>
          </p:nvSpPr>
          <p:spPr>
            <a:xfrm flipH="true" flipV="false" rot="5400000">
              <a:off x="169535" y="-169535"/>
              <a:ext cx="11454648" cy="11793717"/>
            </a:xfrm>
            <a:custGeom>
              <a:avLst/>
              <a:gdLst/>
              <a:ahLst/>
              <a:cxnLst/>
              <a:rect r="r" b="b" t="t" l="l"/>
              <a:pathLst>
                <a:path h="11793717" w="11454648">
                  <a:moveTo>
                    <a:pt x="11454647" y="0"/>
                  </a:moveTo>
                  <a:lnTo>
                    <a:pt x="0" y="0"/>
                  </a:lnTo>
                  <a:lnTo>
                    <a:pt x="0" y="11793717"/>
                  </a:lnTo>
                  <a:lnTo>
                    <a:pt x="11454647" y="11793717"/>
                  </a:lnTo>
                  <a:lnTo>
                    <a:pt x="11454647"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5" id="5"/>
            <p:cNvGrpSpPr/>
            <p:nvPr/>
          </p:nvGrpSpPr>
          <p:grpSpPr>
            <a:xfrm rot="0">
              <a:off x="1575825" y="1269760"/>
              <a:ext cx="8868798" cy="8868798"/>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14931" t="0" r="-34880" b="0"/>
                </a:stretch>
              </a:blipFill>
            </p:spPr>
          </p:sp>
        </p:grpSp>
      </p:grpSp>
      <p:sp>
        <p:nvSpPr>
          <p:cNvPr name="Freeform 7" id="7"/>
          <p:cNvSpPr/>
          <p:nvPr/>
        </p:nvSpPr>
        <p:spPr>
          <a:xfrm flipH="false" flipV="false" rot="0">
            <a:off x="1710953" y="6216348"/>
            <a:ext cx="258578" cy="258578"/>
          </a:xfrm>
          <a:custGeom>
            <a:avLst/>
            <a:gdLst/>
            <a:ahLst/>
            <a:cxnLst/>
            <a:rect r="r" b="b" t="t" l="l"/>
            <a:pathLst>
              <a:path h="258578" w="258578">
                <a:moveTo>
                  <a:pt x="0" y="0"/>
                </a:moveTo>
                <a:lnTo>
                  <a:pt x="258578" y="0"/>
                </a:lnTo>
                <a:lnTo>
                  <a:pt x="258578" y="258579"/>
                </a:lnTo>
                <a:lnTo>
                  <a:pt x="0" y="258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8" id="8"/>
          <p:cNvSpPr/>
          <p:nvPr/>
        </p:nvSpPr>
        <p:spPr>
          <a:xfrm flipH="false" flipV="false" rot="0">
            <a:off x="1710953" y="6587823"/>
            <a:ext cx="258578" cy="258578"/>
          </a:xfrm>
          <a:custGeom>
            <a:avLst/>
            <a:gdLst/>
            <a:ahLst/>
            <a:cxnLst/>
            <a:rect r="r" b="b" t="t" l="l"/>
            <a:pathLst>
              <a:path h="258578" w="258578">
                <a:moveTo>
                  <a:pt x="0" y="0"/>
                </a:moveTo>
                <a:lnTo>
                  <a:pt x="258578" y="0"/>
                </a:lnTo>
                <a:lnTo>
                  <a:pt x="258578" y="258579"/>
                </a:lnTo>
                <a:lnTo>
                  <a:pt x="0" y="25857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9" id="9"/>
          <p:cNvSpPr/>
          <p:nvPr/>
        </p:nvSpPr>
        <p:spPr>
          <a:xfrm flipH="false" flipV="false" rot="0">
            <a:off x="1710953" y="6991684"/>
            <a:ext cx="258578" cy="258578"/>
          </a:xfrm>
          <a:custGeom>
            <a:avLst/>
            <a:gdLst/>
            <a:ahLst/>
            <a:cxnLst/>
            <a:rect r="r" b="b" t="t" l="l"/>
            <a:pathLst>
              <a:path h="258578" w="258578">
                <a:moveTo>
                  <a:pt x="0" y="0"/>
                </a:moveTo>
                <a:lnTo>
                  <a:pt x="258578" y="0"/>
                </a:lnTo>
                <a:lnTo>
                  <a:pt x="258578" y="258578"/>
                </a:lnTo>
                <a:lnTo>
                  <a:pt x="0" y="258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10" id="10"/>
          <p:cNvGrpSpPr/>
          <p:nvPr/>
        </p:nvGrpSpPr>
        <p:grpSpPr>
          <a:xfrm rot="0">
            <a:off x="11235853" y="8761730"/>
            <a:ext cx="4097355" cy="4097355"/>
            <a:chOff x="0" y="0"/>
            <a:chExt cx="812800" cy="812800"/>
          </a:xfrm>
        </p:grpSpPr>
        <p:sp>
          <p:nvSpPr>
            <p:cNvPr name="Freeform 11" id="11"/>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12" id="12"/>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3" id="13"/>
          <p:cNvGrpSpPr/>
          <p:nvPr/>
        </p:nvGrpSpPr>
        <p:grpSpPr>
          <a:xfrm rot="0">
            <a:off x="14665921" y="9111630"/>
            <a:ext cx="1008928" cy="1008928"/>
            <a:chOff x="0" y="0"/>
            <a:chExt cx="812800" cy="812800"/>
          </a:xfrm>
        </p:grpSpPr>
        <p:sp>
          <p:nvSpPr>
            <p:cNvPr name="Freeform 14" id="1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15" id="15"/>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16" id="16"/>
          <p:cNvGrpSpPr/>
          <p:nvPr/>
        </p:nvGrpSpPr>
        <p:grpSpPr>
          <a:xfrm rot="0">
            <a:off x="11959371" y="8023941"/>
            <a:ext cx="352978" cy="352978"/>
            <a:chOff x="0" y="0"/>
            <a:chExt cx="812800" cy="812800"/>
          </a:xfrm>
        </p:grpSpPr>
        <p:sp>
          <p:nvSpPr>
            <p:cNvPr name="Freeform 17" id="17"/>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18" id="18"/>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TextBox 19" id="19"/>
          <p:cNvSpPr txBox="true"/>
          <p:nvPr/>
        </p:nvSpPr>
        <p:spPr>
          <a:xfrm rot="0">
            <a:off x="1697749" y="1685142"/>
            <a:ext cx="8652383" cy="774694"/>
          </a:xfrm>
          <a:prstGeom prst="rect">
            <a:avLst/>
          </a:prstGeom>
        </p:spPr>
        <p:txBody>
          <a:bodyPr anchor="t" rtlCol="false" tIns="0" lIns="0" bIns="0" rIns="0">
            <a:spAutoFit/>
          </a:bodyPr>
          <a:lstStyle/>
          <a:p>
            <a:pPr algn="l" marL="0" indent="0" lvl="0">
              <a:lnSpc>
                <a:spcPts val="5867"/>
              </a:lnSpc>
              <a:spcBef>
                <a:spcPct val="0"/>
              </a:spcBef>
            </a:pPr>
            <a:r>
              <a:rPr lang="en-US" b="true" sz="5535">
                <a:solidFill>
                  <a:srgbClr val="004CCF"/>
                </a:solidFill>
                <a:latin typeface="Aileron Ultra-Bold"/>
                <a:ea typeface="Aileron Ultra-Bold"/>
                <a:cs typeface="Aileron Ultra-Bold"/>
                <a:sym typeface="Aileron Ultra-Bold"/>
              </a:rPr>
              <a:t>Project Overview</a:t>
            </a:r>
          </a:p>
        </p:txBody>
      </p:sp>
      <p:sp>
        <p:nvSpPr>
          <p:cNvPr name="TextBox 20" id="20"/>
          <p:cNvSpPr txBox="true"/>
          <p:nvPr/>
        </p:nvSpPr>
        <p:spPr>
          <a:xfrm rot="0">
            <a:off x="1697749" y="2695960"/>
            <a:ext cx="8881764" cy="2604135"/>
          </a:xfrm>
          <a:prstGeom prst="rect">
            <a:avLst/>
          </a:prstGeom>
        </p:spPr>
        <p:txBody>
          <a:bodyPr anchor="t" rtlCol="false" tIns="0" lIns="0" bIns="0" rIns="0">
            <a:spAutoFit/>
          </a:bodyPr>
          <a:lstStyle/>
          <a:p>
            <a:pPr algn="just">
              <a:lnSpc>
                <a:spcPts val="2939"/>
              </a:lnSpc>
            </a:pPr>
            <a:r>
              <a:rPr lang="en-US" sz="2099">
                <a:solidFill>
                  <a:srgbClr val="000000"/>
                </a:solidFill>
                <a:latin typeface="Public Sans"/>
                <a:ea typeface="Public Sans"/>
                <a:cs typeface="Public Sans"/>
                <a:sym typeface="Public Sans"/>
              </a:rPr>
              <a:t>The Student Score dataset is used to analyze the relationship between study hours and student exam scores. Understanding this relationship can help in predicting student performance based on study time, which can be useful for educators, students, and academic institutions. By leveraging machine learning techniques, this project aims to develop a predictive model that accurately estimates student scores, providing insights into the impact of study habits on academic success.</a:t>
            </a:r>
          </a:p>
        </p:txBody>
      </p:sp>
      <p:sp>
        <p:nvSpPr>
          <p:cNvPr name="TextBox 21" id="21"/>
          <p:cNvSpPr txBox="true"/>
          <p:nvPr/>
        </p:nvSpPr>
        <p:spPr>
          <a:xfrm rot="0">
            <a:off x="2055245" y="6129420"/>
            <a:ext cx="888176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Exploratory Data Analysis (EDA) </a:t>
            </a:r>
          </a:p>
        </p:txBody>
      </p:sp>
      <p:sp>
        <p:nvSpPr>
          <p:cNvPr name="TextBox 22" id="22"/>
          <p:cNvSpPr txBox="true"/>
          <p:nvPr/>
        </p:nvSpPr>
        <p:spPr>
          <a:xfrm rot="0">
            <a:off x="2055245" y="6500895"/>
            <a:ext cx="888176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Feature Engineering</a:t>
            </a:r>
          </a:p>
        </p:txBody>
      </p:sp>
      <p:sp>
        <p:nvSpPr>
          <p:cNvPr name="TextBox 23" id="23"/>
          <p:cNvSpPr txBox="true"/>
          <p:nvPr/>
        </p:nvSpPr>
        <p:spPr>
          <a:xfrm rot="0">
            <a:off x="2055245" y="6904755"/>
            <a:ext cx="888176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Machine Learning Modeling</a:t>
            </a:r>
          </a:p>
        </p:txBody>
      </p:sp>
      <p:sp>
        <p:nvSpPr>
          <p:cNvPr name="TextBox 24" id="24"/>
          <p:cNvSpPr txBox="true"/>
          <p:nvPr/>
        </p:nvSpPr>
        <p:spPr>
          <a:xfrm rot="0">
            <a:off x="1697749" y="5601864"/>
            <a:ext cx="8881764" cy="464821"/>
          </a:xfrm>
          <a:prstGeom prst="rect">
            <a:avLst/>
          </a:prstGeom>
        </p:spPr>
        <p:txBody>
          <a:bodyPr anchor="t" rtlCol="false" tIns="0" lIns="0" bIns="0" rIns="0">
            <a:spAutoFit/>
          </a:bodyPr>
          <a:lstStyle/>
          <a:p>
            <a:pPr algn="just">
              <a:lnSpc>
                <a:spcPts val="3779"/>
              </a:lnSpc>
            </a:pPr>
            <a:r>
              <a:rPr lang="en-US" sz="2699" b="true">
                <a:solidFill>
                  <a:srgbClr val="004CCF"/>
                </a:solidFill>
                <a:latin typeface="Public Sans Bold"/>
                <a:ea typeface="Public Sans Bold"/>
                <a:cs typeface="Public Sans Bold"/>
                <a:sym typeface="Public Sans Bold"/>
              </a:rPr>
              <a:t>Methods Used:</a:t>
            </a:r>
          </a:p>
        </p:txBody>
      </p:sp>
      <p:sp>
        <p:nvSpPr>
          <p:cNvPr name="Freeform 25" id="25"/>
          <p:cNvSpPr/>
          <p:nvPr/>
        </p:nvSpPr>
        <p:spPr>
          <a:xfrm flipH="false" flipV="false" rot="0">
            <a:off x="1720478" y="7405069"/>
            <a:ext cx="258578" cy="258578"/>
          </a:xfrm>
          <a:custGeom>
            <a:avLst/>
            <a:gdLst/>
            <a:ahLst/>
            <a:cxnLst/>
            <a:rect r="r" b="b" t="t" l="l"/>
            <a:pathLst>
              <a:path h="258578" w="258578">
                <a:moveTo>
                  <a:pt x="0" y="0"/>
                </a:moveTo>
                <a:lnTo>
                  <a:pt x="258578" y="0"/>
                </a:lnTo>
                <a:lnTo>
                  <a:pt x="258578" y="258578"/>
                </a:lnTo>
                <a:lnTo>
                  <a:pt x="0" y="25857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6" id="26"/>
          <p:cNvSpPr txBox="true"/>
          <p:nvPr/>
        </p:nvSpPr>
        <p:spPr>
          <a:xfrm rot="0">
            <a:off x="2064770" y="7318140"/>
            <a:ext cx="8881764" cy="375285"/>
          </a:xfrm>
          <a:prstGeom prst="rect">
            <a:avLst/>
          </a:prstGeom>
        </p:spPr>
        <p:txBody>
          <a:bodyPr anchor="t" rtlCol="false" tIns="0" lIns="0" bIns="0" rIns="0">
            <a:spAutoFit/>
          </a:bodyPr>
          <a:lstStyle/>
          <a:p>
            <a:pPr algn="just">
              <a:lnSpc>
                <a:spcPts val="2939"/>
              </a:lnSpc>
            </a:pPr>
            <a:r>
              <a:rPr lang="en-US" sz="2099" b="true">
                <a:solidFill>
                  <a:srgbClr val="000000"/>
                </a:solidFill>
                <a:latin typeface="Public Sans Bold"/>
                <a:ea typeface="Public Sans Bold"/>
                <a:cs typeface="Public Sans Bold"/>
                <a:sym typeface="Public Sans Bold"/>
              </a:rPr>
              <a:t>Evaluation &amp; Selection</a:t>
            </a:r>
          </a:p>
        </p:txBody>
      </p:sp>
      <p:sp>
        <p:nvSpPr>
          <p:cNvPr name="Freeform 27" id="27"/>
          <p:cNvSpPr/>
          <p:nvPr/>
        </p:nvSpPr>
        <p:spPr>
          <a:xfrm flipH="false" flipV="false" rot="0">
            <a:off x="962025" y="695019"/>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8"/>
            <a:stretch>
              <a:fillRect l="0" t="0" r="0" b="0"/>
            </a:stretch>
          </a:blipFill>
        </p:spPr>
      </p:sp>
      <p:sp>
        <p:nvSpPr>
          <p:cNvPr name="Freeform 28" id="28"/>
          <p:cNvSpPr/>
          <p:nvPr/>
        </p:nvSpPr>
        <p:spPr>
          <a:xfrm flipH="false" flipV="false" rot="0">
            <a:off x="9144000" y="5445028"/>
            <a:ext cx="5258984" cy="3920082"/>
          </a:xfrm>
          <a:custGeom>
            <a:avLst/>
            <a:gdLst/>
            <a:ahLst/>
            <a:cxnLst/>
            <a:rect r="r" b="b" t="t" l="l"/>
            <a:pathLst>
              <a:path h="3920082" w="5258984">
                <a:moveTo>
                  <a:pt x="0" y="0"/>
                </a:moveTo>
                <a:lnTo>
                  <a:pt x="5258984" y="0"/>
                </a:lnTo>
                <a:lnTo>
                  <a:pt x="5258984" y="3920082"/>
                </a:lnTo>
                <a:lnTo>
                  <a:pt x="0" y="3920082"/>
                </a:lnTo>
                <a:lnTo>
                  <a:pt x="0" y="0"/>
                </a:lnTo>
                <a:close/>
              </a:path>
            </a:pathLst>
          </a:custGeom>
          <a:blipFill>
            <a:blip r:embed="rId9"/>
            <a:stretch>
              <a:fillRect l="0" t="-80203" r="-77914" b="0"/>
            </a:stretch>
          </a:blipFill>
        </p:spPr>
      </p:sp>
      <p:sp>
        <p:nvSpPr>
          <p:cNvPr name="Freeform 29" id="29"/>
          <p:cNvSpPr/>
          <p:nvPr/>
        </p:nvSpPr>
        <p:spPr>
          <a:xfrm flipH="false" flipV="true" rot="4373430">
            <a:off x="10512319" y="4469931"/>
            <a:ext cx="1447069" cy="408797"/>
          </a:xfrm>
          <a:custGeom>
            <a:avLst/>
            <a:gdLst/>
            <a:ahLst/>
            <a:cxnLst/>
            <a:rect r="r" b="b" t="t" l="l"/>
            <a:pathLst>
              <a:path h="408797" w="1447069">
                <a:moveTo>
                  <a:pt x="0" y="408797"/>
                </a:moveTo>
                <a:lnTo>
                  <a:pt x="1447069" y="408797"/>
                </a:lnTo>
                <a:lnTo>
                  <a:pt x="1447069" y="0"/>
                </a:lnTo>
                <a:lnTo>
                  <a:pt x="0" y="0"/>
                </a:lnTo>
                <a:lnTo>
                  <a:pt x="0" y="408797"/>
                </a:lnTo>
                <a:close/>
              </a:path>
            </a:pathLst>
          </a:custGeom>
          <a:blipFill>
            <a:blip r:embed="rId10">
              <a:extLst>
                <a:ext uri="{96DAC541-7B7A-43D3-8B79-37D633B846F1}">
                  <asvg:svgBlip xmlns:asvg="http://schemas.microsoft.com/office/drawing/2016/SVG/main" r:embed="rId11"/>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9579" t="-37583" r="0" b="0"/>
            </a:stretch>
          </a:blipFill>
        </p:spPr>
      </p:sp>
      <p:grpSp>
        <p:nvGrpSpPr>
          <p:cNvPr name="Group 3" id="3"/>
          <p:cNvGrpSpPr/>
          <p:nvPr/>
        </p:nvGrpSpPr>
        <p:grpSpPr>
          <a:xfrm rot="0">
            <a:off x="13149260" y="-4958842"/>
            <a:ext cx="11740519" cy="11740519"/>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E62F2"/>
            </a:solidFill>
          </p:spPr>
        </p:sp>
        <p:sp>
          <p:nvSpPr>
            <p:cNvPr name="TextBox 5" id="5"/>
            <p:cNvSpPr txBox="true"/>
            <p:nvPr/>
          </p:nvSpPr>
          <p:spPr>
            <a:xfrm>
              <a:off x="76200" y="28575"/>
              <a:ext cx="660400" cy="708025"/>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3957781">
            <a:off x="16492527" y="8039486"/>
            <a:ext cx="5053986" cy="4902366"/>
          </a:xfrm>
          <a:custGeom>
            <a:avLst/>
            <a:gdLst/>
            <a:ahLst/>
            <a:cxnLst/>
            <a:rect r="r" b="b" t="t" l="l"/>
            <a:pathLst>
              <a:path h="4902366" w="5053986">
                <a:moveTo>
                  <a:pt x="0" y="0"/>
                </a:moveTo>
                <a:lnTo>
                  <a:pt x="5053985" y="0"/>
                </a:lnTo>
                <a:lnTo>
                  <a:pt x="5053985" y="4902366"/>
                </a:lnTo>
                <a:lnTo>
                  <a:pt x="0" y="4902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7" id="7"/>
          <p:cNvSpPr/>
          <p:nvPr/>
        </p:nvSpPr>
        <p:spPr>
          <a:xfrm flipH="false" flipV="false" rot="4234982">
            <a:off x="9307768" y="4887499"/>
            <a:ext cx="898853" cy="2624389"/>
          </a:xfrm>
          <a:custGeom>
            <a:avLst/>
            <a:gdLst/>
            <a:ahLst/>
            <a:cxnLst/>
            <a:rect r="r" b="b" t="t" l="l"/>
            <a:pathLst>
              <a:path h="2624389" w="898853">
                <a:moveTo>
                  <a:pt x="0" y="0"/>
                </a:moveTo>
                <a:lnTo>
                  <a:pt x="898854" y="0"/>
                </a:lnTo>
                <a:lnTo>
                  <a:pt x="898854" y="2624389"/>
                </a:lnTo>
                <a:lnTo>
                  <a:pt x="0" y="2624389"/>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0">
            <a:off x="962025" y="695019"/>
            <a:ext cx="1666548" cy="506214"/>
          </a:xfrm>
          <a:custGeom>
            <a:avLst/>
            <a:gdLst/>
            <a:ahLst/>
            <a:cxnLst/>
            <a:rect r="r" b="b" t="t" l="l"/>
            <a:pathLst>
              <a:path h="506214" w="1666548">
                <a:moveTo>
                  <a:pt x="0" y="0"/>
                </a:moveTo>
                <a:lnTo>
                  <a:pt x="1666548" y="0"/>
                </a:lnTo>
                <a:lnTo>
                  <a:pt x="1666548" y="506214"/>
                </a:lnTo>
                <a:lnTo>
                  <a:pt x="0" y="506214"/>
                </a:lnTo>
                <a:lnTo>
                  <a:pt x="0" y="0"/>
                </a:lnTo>
                <a:close/>
              </a:path>
            </a:pathLst>
          </a:custGeom>
          <a:blipFill>
            <a:blip r:embed="rId7"/>
            <a:stretch>
              <a:fillRect l="0" t="0" r="0" b="0"/>
            </a:stretch>
          </a:blipFill>
        </p:spPr>
      </p:sp>
      <p:sp>
        <p:nvSpPr>
          <p:cNvPr name="Freeform 9" id="9"/>
          <p:cNvSpPr/>
          <p:nvPr/>
        </p:nvSpPr>
        <p:spPr>
          <a:xfrm flipH="false" flipV="false" rot="0">
            <a:off x="11916959" y="1028700"/>
            <a:ext cx="4394124" cy="6729540"/>
          </a:xfrm>
          <a:custGeom>
            <a:avLst/>
            <a:gdLst/>
            <a:ahLst/>
            <a:cxnLst/>
            <a:rect r="r" b="b" t="t" l="l"/>
            <a:pathLst>
              <a:path h="6729540" w="4394124">
                <a:moveTo>
                  <a:pt x="0" y="0"/>
                </a:moveTo>
                <a:lnTo>
                  <a:pt x="4394124" y="0"/>
                </a:lnTo>
                <a:lnTo>
                  <a:pt x="4394124" y="6729540"/>
                </a:lnTo>
                <a:lnTo>
                  <a:pt x="0" y="6729540"/>
                </a:lnTo>
                <a:lnTo>
                  <a:pt x="0" y="0"/>
                </a:lnTo>
                <a:close/>
              </a:path>
            </a:pathLst>
          </a:custGeom>
          <a:blipFill>
            <a:blip r:embed="rId8"/>
            <a:stretch>
              <a:fillRect l="0" t="0" r="0" b="0"/>
            </a:stretch>
          </a:blipFill>
        </p:spPr>
      </p:sp>
      <p:sp>
        <p:nvSpPr>
          <p:cNvPr name="Freeform 10" id="10"/>
          <p:cNvSpPr/>
          <p:nvPr/>
        </p:nvSpPr>
        <p:spPr>
          <a:xfrm flipH="false" flipV="false" rot="0">
            <a:off x="1795299" y="3640278"/>
            <a:ext cx="6219565" cy="5434345"/>
          </a:xfrm>
          <a:custGeom>
            <a:avLst/>
            <a:gdLst/>
            <a:ahLst/>
            <a:cxnLst/>
            <a:rect r="r" b="b" t="t" l="l"/>
            <a:pathLst>
              <a:path h="5434345" w="6219565">
                <a:moveTo>
                  <a:pt x="0" y="0"/>
                </a:moveTo>
                <a:lnTo>
                  <a:pt x="6219565" y="0"/>
                </a:lnTo>
                <a:lnTo>
                  <a:pt x="6219565" y="5434345"/>
                </a:lnTo>
                <a:lnTo>
                  <a:pt x="0" y="5434345"/>
                </a:lnTo>
                <a:lnTo>
                  <a:pt x="0" y="0"/>
                </a:lnTo>
                <a:close/>
              </a:path>
            </a:pathLst>
          </a:custGeom>
          <a:blipFill>
            <a:blip r:embed="rId9"/>
            <a:stretch>
              <a:fillRect l="0" t="0" r="0" b="0"/>
            </a:stretch>
          </a:blipFill>
        </p:spPr>
      </p:sp>
      <p:sp>
        <p:nvSpPr>
          <p:cNvPr name="TextBox 11" id="11"/>
          <p:cNvSpPr txBox="true"/>
          <p:nvPr/>
        </p:nvSpPr>
        <p:spPr>
          <a:xfrm rot="0">
            <a:off x="1028700" y="1396496"/>
            <a:ext cx="10526309" cy="721735"/>
          </a:xfrm>
          <a:prstGeom prst="rect">
            <a:avLst/>
          </a:prstGeom>
        </p:spPr>
        <p:txBody>
          <a:bodyPr anchor="t" rtlCol="false" tIns="0" lIns="0" bIns="0" rIns="0">
            <a:spAutoFit/>
          </a:bodyPr>
          <a:lstStyle/>
          <a:p>
            <a:pPr algn="ctr" marL="0" indent="0" lvl="0">
              <a:lnSpc>
                <a:spcPts val="5549"/>
              </a:lnSpc>
              <a:spcBef>
                <a:spcPct val="0"/>
              </a:spcBef>
            </a:pPr>
            <a:r>
              <a:rPr lang="en-US" b="true" sz="5235">
                <a:solidFill>
                  <a:srgbClr val="004CCF"/>
                </a:solidFill>
                <a:latin typeface="Aileron Ultra-Bold"/>
                <a:ea typeface="Aileron Ultra-Bold"/>
                <a:cs typeface="Aileron Ultra-Bold"/>
                <a:sym typeface="Aileron Ultra-Bold"/>
              </a:rPr>
              <a:t>Exploratory Data Analysis (EDA)</a:t>
            </a:r>
          </a:p>
        </p:txBody>
      </p:sp>
      <p:sp>
        <p:nvSpPr>
          <p:cNvPr name="TextBox 12" id="12"/>
          <p:cNvSpPr txBox="true"/>
          <p:nvPr/>
        </p:nvSpPr>
        <p:spPr>
          <a:xfrm rot="0">
            <a:off x="1028700" y="2293443"/>
            <a:ext cx="10526309" cy="1118235"/>
          </a:xfrm>
          <a:prstGeom prst="rect">
            <a:avLst/>
          </a:prstGeom>
        </p:spPr>
        <p:txBody>
          <a:bodyPr anchor="t" rtlCol="false" tIns="0" lIns="0" bIns="0" rIns="0">
            <a:spAutoFit/>
          </a:bodyPr>
          <a:lstStyle/>
          <a:p>
            <a:pPr algn="just">
              <a:lnSpc>
                <a:spcPts val="2939"/>
              </a:lnSpc>
            </a:pPr>
            <a:r>
              <a:rPr lang="en-US" sz="2099">
                <a:solidFill>
                  <a:srgbClr val="000000"/>
                </a:solidFill>
                <a:latin typeface="Public Sans"/>
                <a:ea typeface="Public Sans"/>
                <a:cs typeface="Public Sans"/>
                <a:sym typeface="Public Sans"/>
              </a:rPr>
              <a:t>Before building the model, the dataset needs to be cleaned and prepared. This includes checking for duplicate entries, handling missing values, and identifying potential outliers to ensure accurate predictions.</a:t>
            </a:r>
          </a:p>
        </p:txBody>
      </p:sp>
      <p:sp>
        <p:nvSpPr>
          <p:cNvPr name="TextBox 13" id="13"/>
          <p:cNvSpPr txBox="true"/>
          <p:nvPr/>
        </p:nvSpPr>
        <p:spPr>
          <a:xfrm rot="0">
            <a:off x="1418615" y="9160098"/>
            <a:ext cx="7725385" cy="343201"/>
          </a:xfrm>
          <a:prstGeom prst="rect">
            <a:avLst/>
          </a:prstGeom>
        </p:spPr>
        <p:txBody>
          <a:bodyPr anchor="t" rtlCol="false" tIns="0" lIns="0" bIns="0" rIns="0">
            <a:spAutoFit/>
          </a:bodyPr>
          <a:lstStyle/>
          <a:p>
            <a:pPr algn="ctr">
              <a:lnSpc>
                <a:spcPts val="2759"/>
              </a:lnSpc>
            </a:pPr>
            <a:r>
              <a:rPr lang="en-US" sz="1971" b="true">
                <a:solidFill>
                  <a:srgbClr val="004CCF"/>
                </a:solidFill>
                <a:latin typeface="Public Sans Bold"/>
                <a:ea typeface="Public Sans Bold"/>
                <a:cs typeface="Public Sans Bold"/>
                <a:sym typeface="Public Sans Bold"/>
              </a:rPr>
              <a:t>Visualisasi scatter plot</a:t>
            </a:r>
          </a:p>
        </p:txBody>
      </p:sp>
      <p:sp>
        <p:nvSpPr>
          <p:cNvPr name="TextBox 14" id="14"/>
          <p:cNvSpPr txBox="true"/>
          <p:nvPr/>
        </p:nvSpPr>
        <p:spPr>
          <a:xfrm rot="0">
            <a:off x="10231058" y="7845318"/>
            <a:ext cx="7028242" cy="1162630"/>
          </a:xfrm>
          <a:prstGeom prst="rect">
            <a:avLst/>
          </a:prstGeom>
        </p:spPr>
        <p:txBody>
          <a:bodyPr anchor="t" rtlCol="false" tIns="0" lIns="0" bIns="0" rIns="0">
            <a:spAutoFit/>
          </a:bodyPr>
          <a:lstStyle/>
          <a:p>
            <a:pPr algn="ctr">
              <a:lnSpc>
                <a:spcPts val="3118"/>
              </a:lnSpc>
            </a:pPr>
            <a:r>
              <a:rPr lang="en-US" sz="2227" b="true">
                <a:solidFill>
                  <a:srgbClr val="004CCF"/>
                </a:solidFill>
                <a:latin typeface="Public Sans Bold"/>
                <a:ea typeface="Public Sans Bold"/>
                <a:cs typeface="Public Sans Bold"/>
                <a:sym typeface="Public Sans Bold"/>
              </a:rPr>
              <a:t>df.head() → display the first 5 rows of the dataset</a:t>
            </a:r>
          </a:p>
          <a:p>
            <a:pPr algn="ctr">
              <a:lnSpc>
                <a:spcPts val="3118"/>
              </a:lnSpc>
            </a:pPr>
            <a:r>
              <a:rPr lang="en-US" sz="2227" b="true">
                <a:solidFill>
                  <a:srgbClr val="004CCF"/>
                </a:solidFill>
                <a:latin typeface="Public Sans Bold"/>
                <a:ea typeface="Public Sans Bold"/>
                <a:cs typeface="Public Sans Bold"/>
                <a:sym typeface="Public Sans Bold"/>
              </a:rPr>
              <a:t>df.describe() → Displays descriptive statistics.</a:t>
            </a:r>
          </a:p>
          <a:p>
            <a:pPr algn="ctr">
              <a:lnSpc>
                <a:spcPts val="3118"/>
              </a:lnSpc>
            </a:pPr>
            <a:r>
              <a:rPr lang="en-US" sz="2227" b="true">
                <a:solidFill>
                  <a:srgbClr val="004CCF"/>
                </a:solidFill>
                <a:latin typeface="Public Sans Bold"/>
                <a:ea typeface="Public Sans Bold"/>
                <a:cs typeface="Public Sans Bold"/>
                <a:sym typeface="Public Sans Bold"/>
              </a:rPr>
              <a:t>df.info() → Displays dataset information.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3719199">
            <a:off x="308394" y="-5344957"/>
            <a:ext cx="17671212" cy="20976915"/>
          </a:xfrm>
          <a:custGeom>
            <a:avLst/>
            <a:gdLst/>
            <a:ahLst/>
            <a:cxnLst/>
            <a:rect r="r" b="b" t="t" l="l"/>
            <a:pathLst>
              <a:path h="20976915" w="17671212">
                <a:moveTo>
                  <a:pt x="9081757" y="0"/>
                </a:moveTo>
                <a:lnTo>
                  <a:pt x="17671212" y="16145346"/>
                </a:lnTo>
                <a:lnTo>
                  <a:pt x="8589455" y="20976914"/>
                </a:lnTo>
                <a:lnTo>
                  <a:pt x="0" y="4831568"/>
                </a:lnTo>
                <a:lnTo>
                  <a:pt x="9081757" y="0"/>
                </a:lnTo>
                <a:close/>
              </a:path>
            </a:pathLst>
          </a:custGeom>
          <a:blipFill>
            <a:blip r:embed="rId2"/>
            <a:stretch>
              <a:fillRect l="-58333" t="-10908" r="-28081" b="0"/>
            </a:stretch>
          </a:blipFill>
        </p:spPr>
      </p:sp>
      <p:sp>
        <p:nvSpPr>
          <p:cNvPr name="Freeform 3" id="3"/>
          <p:cNvSpPr/>
          <p:nvPr/>
        </p:nvSpPr>
        <p:spPr>
          <a:xfrm flipH="true" flipV="false" rot="0">
            <a:off x="14004694" y="8213503"/>
            <a:ext cx="10315826" cy="10302931"/>
          </a:xfrm>
          <a:custGeom>
            <a:avLst/>
            <a:gdLst/>
            <a:ahLst/>
            <a:cxnLst/>
            <a:rect r="r" b="b" t="t" l="l"/>
            <a:pathLst>
              <a:path h="10302931" w="10315826">
                <a:moveTo>
                  <a:pt x="10315826" y="0"/>
                </a:moveTo>
                <a:lnTo>
                  <a:pt x="0" y="0"/>
                </a:lnTo>
                <a:lnTo>
                  <a:pt x="0" y="10302931"/>
                </a:lnTo>
                <a:lnTo>
                  <a:pt x="10315826" y="10302931"/>
                </a:lnTo>
                <a:lnTo>
                  <a:pt x="10315826"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231717" y="75024"/>
            <a:ext cx="5607139" cy="5773116"/>
          </a:xfrm>
          <a:custGeom>
            <a:avLst/>
            <a:gdLst/>
            <a:ahLst/>
            <a:cxnLst/>
            <a:rect r="r" b="b" t="t" l="l"/>
            <a:pathLst>
              <a:path h="5773116" w="5607139">
                <a:moveTo>
                  <a:pt x="0" y="0"/>
                </a:moveTo>
                <a:lnTo>
                  <a:pt x="5607139" y="0"/>
                </a:lnTo>
                <a:lnTo>
                  <a:pt x="5607139" y="5773116"/>
                </a:lnTo>
                <a:lnTo>
                  <a:pt x="0" y="5773116"/>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grpSp>
        <p:nvGrpSpPr>
          <p:cNvPr name="Group 5" id="5"/>
          <p:cNvGrpSpPr/>
          <p:nvPr/>
        </p:nvGrpSpPr>
        <p:grpSpPr>
          <a:xfrm rot="0">
            <a:off x="876300" y="2040086"/>
            <a:ext cx="7730804" cy="6087692"/>
            <a:chOff x="0" y="0"/>
            <a:chExt cx="2947031" cy="2320666"/>
          </a:xfrm>
        </p:grpSpPr>
        <p:sp>
          <p:nvSpPr>
            <p:cNvPr name="Freeform 6" id="6"/>
            <p:cNvSpPr/>
            <p:nvPr/>
          </p:nvSpPr>
          <p:spPr>
            <a:xfrm flipH="false" flipV="false" rot="0">
              <a:off x="0" y="0"/>
              <a:ext cx="2947031" cy="2320666"/>
            </a:xfrm>
            <a:custGeom>
              <a:avLst/>
              <a:gdLst/>
              <a:ahLst/>
              <a:cxnLst/>
              <a:rect r="r" b="b" t="t" l="l"/>
              <a:pathLst>
                <a:path h="2320666" w="2947031">
                  <a:moveTo>
                    <a:pt x="40058" y="0"/>
                  </a:moveTo>
                  <a:lnTo>
                    <a:pt x="2906973" y="0"/>
                  </a:lnTo>
                  <a:cubicBezTo>
                    <a:pt x="2917597" y="0"/>
                    <a:pt x="2927786" y="4220"/>
                    <a:pt x="2935298" y="11733"/>
                  </a:cubicBezTo>
                  <a:cubicBezTo>
                    <a:pt x="2942810" y="19245"/>
                    <a:pt x="2947031" y="29434"/>
                    <a:pt x="2947031" y="40058"/>
                  </a:cubicBezTo>
                  <a:lnTo>
                    <a:pt x="2947031" y="2280608"/>
                  </a:lnTo>
                  <a:cubicBezTo>
                    <a:pt x="2947031" y="2291232"/>
                    <a:pt x="2942810" y="2301421"/>
                    <a:pt x="2935298" y="2308933"/>
                  </a:cubicBezTo>
                  <a:cubicBezTo>
                    <a:pt x="2927786" y="2316446"/>
                    <a:pt x="2917597" y="2320666"/>
                    <a:pt x="2906973" y="2320666"/>
                  </a:cubicBezTo>
                  <a:lnTo>
                    <a:pt x="40058" y="2320666"/>
                  </a:lnTo>
                  <a:cubicBezTo>
                    <a:pt x="17934" y="2320666"/>
                    <a:pt x="0" y="2302732"/>
                    <a:pt x="0" y="2280608"/>
                  </a:cubicBezTo>
                  <a:lnTo>
                    <a:pt x="0" y="40058"/>
                  </a:lnTo>
                  <a:cubicBezTo>
                    <a:pt x="0" y="29434"/>
                    <a:pt x="4220" y="19245"/>
                    <a:pt x="11733" y="11733"/>
                  </a:cubicBezTo>
                  <a:cubicBezTo>
                    <a:pt x="19245" y="4220"/>
                    <a:pt x="29434" y="0"/>
                    <a:pt x="40058" y="0"/>
                  </a:cubicBezTo>
                  <a:close/>
                </a:path>
              </a:pathLst>
            </a:custGeom>
            <a:solidFill>
              <a:srgbClr val="F2F2F2"/>
            </a:solidFill>
          </p:spPr>
        </p:sp>
        <p:sp>
          <p:nvSpPr>
            <p:cNvPr name="TextBox 7" id="7"/>
            <p:cNvSpPr txBox="true"/>
            <p:nvPr/>
          </p:nvSpPr>
          <p:spPr>
            <a:xfrm>
              <a:off x="0" y="-47625"/>
              <a:ext cx="2947031" cy="2368291"/>
            </a:xfrm>
            <a:prstGeom prst="rect">
              <a:avLst/>
            </a:prstGeom>
          </p:spPr>
          <p:txBody>
            <a:bodyPr anchor="ctr" rtlCol="false" tIns="35098" lIns="35098" bIns="35098" rIns="35098"/>
            <a:lstStyle/>
            <a:p>
              <a:pPr algn="ctr">
                <a:lnSpc>
                  <a:spcPts val="3257"/>
                </a:lnSpc>
              </a:pPr>
            </a:p>
          </p:txBody>
        </p:sp>
      </p:grpSp>
      <p:sp>
        <p:nvSpPr>
          <p:cNvPr name="TextBox 8" id="8"/>
          <p:cNvSpPr txBox="true"/>
          <p:nvPr/>
        </p:nvSpPr>
        <p:spPr>
          <a:xfrm rot="0">
            <a:off x="1751683" y="701512"/>
            <a:ext cx="12480033" cy="785313"/>
          </a:xfrm>
          <a:prstGeom prst="rect">
            <a:avLst/>
          </a:prstGeom>
        </p:spPr>
        <p:txBody>
          <a:bodyPr anchor="t" rtlCol="false" tIns="0" lIns="0" bIns="0" rIns="0">
            <a:spAutoFit/>
          </a:bodyPr>
          <a:lstStyle/>
          <a:p>
            <a:pPr algn="ctr" marL="0" indent="0" lvl="0">
              <a:lnSpc>
                <a:spcPts val="5932"/>
              </a:lnSpc>
              <a:spcBef>
                <a:spcPct val="0"/>
              </a:spcBef>
            </a:pPr>
            <a:r>
              <a:rPr lang="en-US" b="true" sz="5596">
                <a:solidFill>
                  <a:srgbClr val="004CCF"/>
                </a:solidFill>
                <a:latin typeface="Aileron Bold"/>
                <a:ea typeface="Aileron Bold"/>
                <a:cs typeface="Aileron Bold"/>
                <a:sym typeface="Aileron Bold"/>
              </a:rPr>
              <a:t>Feature Engineering</a:t>
            </a:r>
          </a:p>
        </p:txBody>
      </p:sp>
      <p:sp>
        <p:nvSpPr>
          <p:cNvPr name="Freeform 9" id="9"/>
          <p:cNvSpPr/>
          <p:nvPr/>
        </p:nvSpPr>
        <p:spPr>
          <a:xfrm flipH="false" flipV="false" rot="0">
            <a:off x="962025" y="695019"/>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7"/>
            <a:stretch>
              <a:fillRect l="0" t="0" r="0" b="0"/>
            </a:stretch>
          </a:blipFill>
        </p:spPr>
      </p:sp>
      <p:sp>
        <p:nvSpPr>
          <p:cNvPr name="Freeform 10" id="10"/>
          <p:cNvSpPr/>
          <p:nvPr/>
        </p:nvSpPr>
        <p:spPr>
          <a:xfrm flipH="false" flipV="false" rot="0">
            <a:off x="1068517" y="2276901"/>
            <a:ext cx="7346369" cy="5308450"/>
          </a:xfrm>
          <a:custGeom>
            <a:avLst/>
            <a:gdLst/>
            <a:ahLst/>
            <a:cxnLst/>
            <a:rect r="r" b="b" t="t" l="l"/>
            <a:pathLst>
              <a:path h="5308450" w="7346369">
                <a:moveTo>
                  <a:pt x="0" y="0"/>
                </a:moveTo>
                <a:lnTo>
                  <a:pt x="7346370" y="0"/>
                </a:lnTo>
                <a:lnTo>
                  <a:pt x="7346370" y="5308450"/>
                </a:lnTo>
                <a:lnTo>
                  <a:pt x="0" y="5308450"/>
                </a:lnTo>
                <a:lnTo>
                  <a:pt x="0" y="0"/>
                </a:lnTo>
                <a:close/>
              </a:path>
            </a:pathLst>
          </a:custGeom>
          <a:blipFill>
            <a:blip r:embed="rId8"/>
            <a:stretch>
              <a:fillRect l="0" t="0" r="0" b="0"/>
            </a:stretch>
          </a:blipFill>
        </p:spPr>
      </p:sp>
      <p:sp>
        <p:nvSpPr>
          <p:cNvPr name="Freeform 11" id="11"/>
          <p:cNvSpPr/>
          <p:nvPr/>
        </p:nvSpPr>
        <p:spPr>
          <a:xfrm flipH="false" flipV="false" rot="0">
            <a:off x="9675685" y="1842932"/>
            <a:ext cx="7593140" cy="6014464"/>
          </a:xfrm>
          <a:custGeom>
            <a:avLst/>
            <a:gdLst/>
            <a:ahLst/>
            <a:cxnLst/>
            <a:rect r="r" b="b" t="t" l="l"/>
            <a:pathLst>
              <a:path h="6014464" w="7593140">
                <a:moveTo>
                  <a:pt x="0" y="0"/>
                </a:moveTo>
                <a:lnTo>
                  <a:pt x="7593140" y="0"/>
                </a:lnTo>
                <a:lnTo>
                  <a:pt x="7593140" y="6014464"/>
                </a:lnTo>
                <a:lnTo>
                  <a:pt x="0" y="6014464"/>
                </a:lnTo>
                <a:lnTo>
                  <a:pt x="0" y="0"/>
                </a:lnTo>
                <a:close/>
              </a:path>
            </a:pathLst>
          </a:custGeom>
          <a:blipFill>
            <a:blip r:embed="rId9"/>
            <a:stretch>
              <a:fillRect l="0" t="0" r="0" b="0"/>
            </a:stretch>
          </a:blipFill>
        </p:spPr>
      </p:sp>
      <p:sp>
        <p:nvSpPr>
          <p:cNvPr name="Freeform 12" id="12"/>
          <p:cNvSpPr/>
          <p:nvPr/>
        </p:nvSpPr>
        <p:spPr>
          <a:xfrm flipH="false" flipV="false" rot="-2932966">
            <a:off x="8330166" y="5325264"/>
            <a:ext cx="1447069" cy="408797"/>
          </a:xfrm>
          <a:custGeom>
            <a:avLst/>
            <a:gdLst/>
            <a:ahLst/>
            <a:cxnLst/>
            <a:rect r="r" b="b" t="t" l="l"/>
            <a:pathLst>
              <a:path h="408797" w="1447069">
                <a:moveTo>
                  <a:pt x="0" y="0"/>
                </a:moveTo>
                <a:lnTo>
                  <a:pt x="1447070" y="0"/>
                </a:lnTo>
                <a:lnTo>
                  <a:pt x="1447070" y="408798"/>
                </a:lnTo>
                <a:lnTo>
                  <a:pt x="0" y="408798"/>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3" id="13"/>
          <p:cNvSpPr txBox="true"/>
          <p:nvPr/>
        </p:nvSpPr>
        <p:spPr>
          <a:xfrm rot="0">
            <a:off x="1301932" y="8327803"/>
            <a:ext cx="15503538" cy="719689"/>
          </a:xfrm>
          <a:prstGeom prst="rect">
            <a:avLst/>
          </a:prstGeom>
        </p:spPr>
        <p:txBody>
          <a:bodyPr anchor="t" rtlCol="false" tIns="0" lIns="0" bIns="0" rIns="0">
            <a:spAutoFit/>
          </a:bodyPr>
          <a:lstStyle/>
          <a:p>
            <a:pPr algn="ctr">
              <a:lnSpc>
                <a:spcPts val="2857"/>
              </a:lnSpc>
            </a:pPr>
            <a:r>
              <a:rPr lang="en-US" sz="2040">
                <a:solidFill>
                  <a:srgbClr val="000000"/>
                </a:solidFill>
                <a:latin typeface="Public Sans"/>
                <a:ea typeface="Public Sans"/>
                <a:cs typeface="Public Sans"/>
                <a:sym typeface="Public Sans"/>
              </a:rPr>
              <a:t>This slide presents the Feature Engineering stage, including checks for duplicates, missing values, and outliers. No duplicate or missing data was found. Outlier analysis uses a boxplot to visualize the distribution of Hours of Study.</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741151">
            <a:off x="-888644" y="-1837067"/>
            <a:ext cx="20065287" cy="13961134"/>
          </a:xfrm>
          <a:custGeom>
            <a:avLst/>
            <a:gdLst/>
            <a:ahLst/>
            <a:cxnLst/>
            <a:rect r="r" b="b" t="t" l="l"/>
            <a:pathLst>
              <a:path h="13961134" w="20065287">
                <a:moveTo>
                  <a:pt x="2200657" y="0"/>
                </a:moveTo>
                <a:lnTo>
                  <a:pt x="20065288" y="3912280"/>
                </a:lnTo>
                <a:lnTo>
                  <a:pt x="17864631" y="13961134"/>
                </a:lnTo>
                <a:lnTo>
                  <a:pt x="0" y="10048854"/>
                </a:lnTo>
                <a:lnTo>
                  <a:pt x="2200657" y="0"/>
                </a:lnTo>
                <a:close/>
              </a:path>
            </a:pathLst>
          </a:custGeom>
          <a:blipFill>
            <a:blip r:embed="rId2"/>
            <a:stretch>
              <a:fillRect l="-1241" t="0" r="-8451" b="-11342"/>
            </a:stretch>
          </a:blipFill>
        </p:spPr>
      </p:sp>
      <p:sp>
        <p:nvSpPr>
          <p:cNvPr name="TextBox 3" id="3"/>
          <p:cNvSpPr txBox="true"/>
          <p:nvPr/>
        </p:nvSpPr>
        <p:spPr>
          <a:xfrm rot="0">
            <a:off x="3514974" y="1387493"/>
            <a:ext cx="12112043" cy="656796"/>
          </a:xfrm>
          <a:prstGeom prst="rect">
            <a:avLst/>
          </a:prstGeom>
        </p:spPr>
        <p:txBody>
          <a:bodyPr anchor="t" rtlCol="false" tIns="0" lIns="0" bIns="0" rIns="0">
            <a:spAutoFit/>
          </a:bodyPr>
          <a:lstStyle/>
          <a:p>
            <a:pPr algn="ctr" marL="0" indent="0" lvl="0">
              <a:lnSpc>
                <a:spcPts val="5085"/>
              </a:lnSpc>
              <a:spcBef>
                <a:spcPct val="0"/>
              </a:spcBef>
            </a:pPr>
            <a:r>
              <a:rPr lang="en-US" b="true" sz="4797">
                <a:solidFill>
                  <a:srgbClr val="004CCF"/>
                </a:solidFill>
                <a:latin typeface="Aileron Ultra-Bold"/>
                <a:ea typeface="Aileron Ultra-Bold"/>
                <a:cs typeface="Aileron Ultra-Bold"/>
                <a:sym typeface="Aileron Ultra-Bold"/>
              </a:rPr>
              <a:t>Modeling Machine Learning Regression</a:t>
            </a:r>
          </a:p>
        </p:txBody>
      </p:sp>
      <p:sp>
        <p:nvSpPr>
          <p:cNvPr name="Freeform 4" id="4"/>
          <p:cNvSpPr/>
          <p:nvPr/>
        </p:nvSpPr>
        <p:spPr>
          <a:xfrm flipH="false" flipV="false" rot="2871075">
            <a:off x="15350015" y="-2421040"/>
            <a:ext cx="5078392" cy="5072044"/>
          </a:xfrm>
          <a:custGeom>
            <a:avLst/>
            <a:gdLst/>
            <a:ahLst/>
            <a:cxnLst/>
            <a:rect r="r" b="b" t="t" l="l"/>
            <a:pathLst>
              <a:path h="5072044" w="5078392">
                <a:moveTo>
                  <a:pt x="0" y="0"/>
                </a:moveTo>
                <a:lnTo>
                  <a:pt x="5078392" y="0"/>
                </a:lnTo>
                <a:lnTo>
                  <a:pt x="5078392" y="5072044"/>
                </a:lnTo>
                <a:lnTo>
                  <a:pt x="0" y="507204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962025" y="695019"/>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5"/>
            <a:stretch>
              <a:fillRect l="0" t="0" r="0" b="0"/>
            </a:stretch>
          </a:blipFill>
        </p:spPr>
      </p:sp>
      <p:sp>
        <p:nvSpPr>
          <p:cNvPr name="Freeform 6" id="6"/>
          <p:cNvSpPr/>
          <p:nvPr/>
        </p:nvSpPr>
        <p:spPr>
          <a:xfrm flipH="false" flipV="false" rot="0">
            <a:off x="1272803" y="2990743"/>
            <a:ext cx="9471888" cy="2901180"/>
          </a:xfrm>
          <a:custGeom>
            <a:avLst/>
            <a:gdLst/>
            <a:ahLst/>
            <a:cxnLst/>
            <a:rect r="r" b="b" t="t" l="l"/>
            <a:pathLst>
              <a:path h="2901180" w="9471888">
                <a:moveTo>
                  <a:pt x="0" y="0"/>
                </a:moveTo>
                <a:lnTo>
                  <a:pt x="9471888" y="0"/>
                </a:lnTo>
                <a:lnTo>
                  <a:pt x="9471888" y="2901180"/>
                </a:lnTo>
                <a:lnTo>
                  <a:pt x="0" y="2901180"/>
                </a:lnTo>
                <a:lnTo>
                  <a:pt x="0" y="0"/>
                </a:lnTo>
                <a:close/>
              </a:path>
            </a:pathLst>
          </a:custGeom>
          <a:blipFill>
            <a:blip r:embed="rId6"/>
            <a:stretch>
              <a:fillRect l="0" t="0" r="0" b="0"/>
            </a:stretch>
          </a:blipFill>
        </p:spPr>
      </p:sp>
      <p:sp>
        <p:nvSpPr>
          <p:cNvPr name="Freeform 7" id="7"/>
          <p:cNvSpPr/>
          <p:nvPr/>
        </p:nvSpPr>
        <p:spPr>
          <a:xfrm flipH="false" flipV="false" rot="0">
            <a:off x="6959191" y="6711174"/>
            <a:ext cx="9960783" cy="1514039"/>
          </a:xfrm>
          <a:custGeom>
            <a:avLst/>
            <a:gdLst/>
            <a:ahLst/>
            <a:cxnLst/>
            <a:rect r="r" b="b" t="t" l="l"/>
            <a:pathLst>
              <a:path h="1514039" w="9960783">
                <a:moveTo>
                  <a:pt x="0" y="0"/>
                </a:moveTo>
                <a:lnTo>
                  <a:pt x="9960783" y="0"/>
                </a:lnTo>
                <a:lnTo>
                  <a:pt x="9960783" y="1514039"/>
                </a:lnTo>
                <a:lnTo>
                  <a:pt x="0" y="1514039"/>
                </a:lnTo>
                <a:lnTo>
                  <a:pt x="0" y="0"/>
                </a:lnTo>
                <a:close/>
              </a:path>
            </a:pathLst>
          </a:custGeom>
          <a:blipFill>
            <a:blip r:embed="rId7"/>
            <a:stretch>
              <a:fillRect l="0" t="0" r="0" b="0"/>
            </a:stretch>
          </a:blipFill>
        </p:spPr>
      </p:sp>
      <p:sp>
        <p:nvSpPr>
          <p:cNvPr name="TextBox 8" id="8"/>
          <p:cNvSpPr txBox="true"/>
          <p:nvPr/>
        </p:nvSpPr>
        <p:spPr>
          <a:xfrm rot="0">
            <a:off x="11346279" y="3487628"/>
            <a:ext cx="6138700" cy="366337"/>
          </a:xfrm>
          <a:prstGeom prst="rect">
            <a:avLst/>
          </a:prstGeom>
        </p:spPr>
        <p:txBody>
          <a:bodyPr anchor="t" rtlCol="false" tIns="0" lIns="0" bIns="0" rIns="0">
            <a:spAutoFit/>
          </a:bodyPr>
          <a:lstStyle/>
          <a:p>
            <a:pPr algn="just">
              <a:lnSpc>
                <a:spcPts val="2908"/>
              </a:lnSpc>
            </a:pPr>
            <a:r>
              <a:rPr lang="en-US" sz="2077">
                <a:solidFill>
                  <a:srgbClr val="000000"/>
                </a:solidFill>
                <a:latin typeface="Public Sans"/>
                <a:ea typeface="Public Sans"/>
                <a:cs typeface="Public Sans"/>
                <a:sym typeface="Public Sans"/>
              </a:rPr>
              <a:t>function trains the model and makes predictions.</a:t>
            </a:r>
          </a:p>
        </p:txBody>
      </p:sp>
      <p:sp>
        <p:nvSpPr>
          <p:cNvPr name="Freeform 9" id="9"/>
          <p:cNvSpPr/>
          <p:nvPr/>
        </p:nvSpPr>
        <p:spPr>
          <a:xfrm flipH="false" flipV="false" rot="-6122272">
            <a:off x="10886241" y="2452384"/>
            <a:ext cx="518369" cy="1513486"/>
          </a:xfrm>
          <a:custGeom>
            <a:avLst/>
            <a:gdLst/>
            <a:ahLst/>
            <a:cxnLst/>
            <a:rect r="r" b="b" t="t" l="l"/>
            <a:pathLst>
              <a:path h="1513486" w="518369">
                <a:moveTo>
                  <a:pt x="0" y="0"/>
                </a:moveTo>
                <a:lnTo>
                  <a:pt x="518369" y="0"/>
                </a:lnTo>
                <a:lnTo>
                  <a:pt x="518369" y="1513486"/>
                </a:lnTo>
                <a:lnTo>
                  <a:pt x="0" y="1513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10" id="10"/>
          <p:cNvSpPr txBox="true"/>
          <p:nvPr/>
        </p:nvSpPr>
        <p:spPr>
          <a:xfrm rot="0">
            <a:off x="11346279" y="5499204"/>
            <a:ext cx="6514609" cy="728287"/>
          </a:xfrm>
          <a:prstGeom prst="rect">
            <a:avLst/>
          </a:prstGeom>
        </p:spPr>
        <p:txBody>
          <a:bodyPr anchor="t" rtlCol="false" tIns="0" lIns="0" bIns="0" rIns="0">
            <a:spAutoFit/>
          </a:bodyPr>
          <a:lstStyle/>
          <a:p>
            <a:pPr algn="ctr">
              <a:lnSpc>
                <a:spcPts val="2908"/>
              </a:lnSpc>
            </a:pPr>
            <a:r>
              <a:rPr lang="en-US" sz="2077">
                <a:solidFill>
                  <a:srgbClr val="000000"/>
                </a:solidFill>
                <a:latin typeface="Public Sans"/>
                <a:ea typeface="Public Sans"/>
                <a:cs typeface="Public Sans"/>
                <a:sym typeface="Public Sans"/>
              </a:rPr>
              <a:t>Creates three models: Linear Regression, Decision Tree Regressor, and Random Forest Regressor.</a:t>
            </a:r>
          </a:p>
        </p:txBody>
      </p:sp>
      <p:sp>
        <p:nvSpPr>
          <p:cNvPr name="TextBox 11" id="11"/>
          <p:cNvSpPr txBox="true"/>
          <p:nvPr/>
        </p:nvSpPr>
        <p:spPr>
          <a:xfrm rot="0">
            <a:off x="1028700" y="7888880"/>
            <a:ext cx="5211757" cy="1090237"/>
          </a:xfrm>
          <a:prstGeom prst="rect">
            <a:avLst/>
          </a:prstGeom>
        </p:spPr>
        <p:txBody>
          <a:bodyPr anchor="t" rtlCol="false" tIns="0" lIns="0" bIns="0" rIns="0">
            <a:spAutoFit/>
          </a:bodyPr>
          <a:lstStyle/>
          <a:p>
            <a:pPr algn="ctr">
              <a:lnSpc>
                <a:spcPts val="2908"/>
              </a:lnSpc>
            </a:pPr>
            <a:r>
              <a:rPr lang="en-US" sz="2077">
                <a:solidFill>
                  <a:srgbClr val="000000"/>
                </a:solidFill>
                <a:latin typeface="Public Sans"/>
                <a:ea typeface="Public Sans"/>
                <a:cs typeface="Public Sans"/>
                <a:sym typeface="Public Sans"/>
              </a:rPr>
              <a:t>Train &amp; Predict → Each model is trained using scaled training data and then used for predictions on test data.</a:t>
            </a:r>
          </a:p>
        </p:txBody>
      </p:sp>
      <p:sp>
        <p:nvSpPr>
          <p:cNvPr name="Freeform 12" id="12"/>
          <p:cNvSpPr/>
          <p:nvPr/>
        </p:nvSpPr>
        <p:spPr>
          <a:xfrm flipH="false" flipV="true" rot="-6122272">
            <a:off x="6260455" y="6711450"/>
            <a:ext cx="518369" cy="1513486"/>
          </a:xfrm>
          <a:custGeom>
            <a:avLst/>
            <a:gdLst/>
            <a:ahLst/>
            <a:cxnLst/>
            <a:rect r="r" b="b" t="t" l="l"/>
            <a:pathLst>
              <a:path h="1513486" w="518369">
                <a:moveTo>
                  <a:pt x="0" y="1513486"/>
                </a:moveTo>
                <a:lnTo>
                  <a:pt x="518369" y="1513486"/>
                </a:lnTo>
                <a:lnTo>
                  <a:pt x="518369" y="0"/>
                </a:lnTo>
                <a:lnTo>
                  <a:pt x="0" y="0"/>
                </a:lnTo>
                <a:lnTo>
                  <a:pt x="0" y="1513486"/>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3" id="13"/>
          <p:cNvSpPr/>
          <p:nvPr/>
        </p:nvSpPr>
        <p:spPr>
          <a:xfrm flipH="false" flipV="false" rot="-6122272">
            <a:off x="10886241" y="4525827"/>
            <a:ext cx="518369" cy="1513486"/>
          </a:xfrm>
          <a:custGeom>
            <a:avLst/>
            <a:gdLst/>
            <a:ahLst/>
            <a:cxnLst/>
            <a:rect r="r" b="b" t="t" l="l"/>
            <a:pathLst>
              <a:path h="1513486" w="518369">
                <a:moveTo>
                  <a:pt x="0" y="0"/>
                </a:moveTo>
                <a:lnTo>
                  <a:pt x="518369" y="0"/>
                </a:lnTo>
                <a:lnTo>
                  <a:pt x="518369" y="1513486"/>
                </a:lnTo>
                <a:lnTo>
                  <a:pt x="0" y="1513486"/>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3786" t="-37583" r="-9579" b="-4754"/>
            </a:stretch>
          </a:blipFill>
        </p:spPr>
      </p:sp>
      <p:sp>
        <p:nvSpPr>
          <p:cNvPr name="Freeform 3" id="3"/>
          <p:cNvSpPr/>
          <p:nvPr/>
        </p:nvSpPr>
        <p:spPr>
          <a:xfrm flipH="false" flipV="false" rot="0">
            <a:off x="-4178473" y="2229498"/>
            <a:ext cx="6407882" cy="6383852"/>
          </a:xfrm>
          <a:custGeom>
            <a:avLst/>
            <a:gdLst/>
            <a:ahLst/>
            <a:cxnLst/>
            <a:rect r="r" b="b" t="t" l="l"/>
            <a:pathLst>
              <a:path h="6383852" w="6407882">
                <a:moveTo>
                  <a:pt x="0" y="0"/>
                </a:moveTo>
                <a:lnTo>
                  <a:pt x="6407882" y="0"/>
                </a:lnTo>
                <a:lnTo>
                  <a:pt x="6407882" y="6383852"/>
                </a:lnTo>
                <a:lnTo>
                  <a:pt x="0" y="638385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4" id="4"/>
          <p:cNvGrpSpPr/>
          <p:nvPr/>
        </p:nvGrpSpPr>
        <p:grpSpPr>
          <a:xfrm rot="0">
            <a:off x="3723130" y="8993644"/>
            <a:ext cx="4097355" cy="4097355"/>
            <a:chOff x="0" y="0"/>
            <a:chExt cx="812800" cy="812800"/>
          </a:xfrm>
        </p:grpSpPr>
        <p:sp>
          <p:nvSpPr>
            <p:cNvPr name="Freeform 5" id="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5A93F6"/>
            </a:solidFill>
          </p:spPr>
        </p:sp>
        <p:sp>
          <p:nvSpPr>
            <p:cNvPr name="TextBox 6" id="6"/>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grpSp>
        <p:nvGrpSpPr>
          <p:cNvPr name="Group 7" id="7"/>
          <p:cNvGrpSpPr/>
          <p:nvPr/>
        </p:nvGrpSpPr>
        <p:grpSpPr>
          <a:xfrm rot="0">
            <a:off x="6728125" y="8260372"/>
            <a:ext cx="352978" cy="352978"/>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4CCF"/>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939"/>
                </a:lnSpc>
              </a:pPr>
            </a:p>
          </p:txBody>
        </p:sp>
      </p:grpSp>
      <p:sp>
        <p:nvSpPr>
          <p:cNvPr name="Freeform 10" id="10"/>
          <p:cNvSpPr/>
          <p:nvPr/>
        </p:nvSpPr>
        <p:spPr>
          <a:xfrm flipH="false" flipV="false" rot="0">
            <a:off x="962025" y="695019"/>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5"/>
            <a:stretch>
              <a:fillRect l="0" t="0" r="0" b="0"/>
            </a:stretch>
          </a:blipFill>
        </p:spPr>
      </p:sp>
      <p:sp>
        <p:nvSpPr>
          <p:cNvPr name="Freeform 11" id="11"/>
          <p:cNvSpPr/>
          <p:nvPr/>
        </p:nvSpPr>
        <p:spPr>
          <a:xfrm flipH="false" flipV="false" rot="0">
            <a:off x="2229409" y="2618949"/>
            <a:ext cx="7651516" cy="2466809"/>
          </a:xfrm>
          <a:custGeom>
            <a:avLst/>
            <a:gdLst/>
            <a:ahLst/>
            <a:cxnLst/>
            <a:rect r="r" b="b" t="t" l="l"/>
            <a:pathLst>
              <a:path h="2466809" w="7651516">
                <a:moveTo>
                  <a:pt x="0" y="0"/>
                </a:moveTo>
                <a:lnTo>
                  <a:pt x="7651516" y="0"/>
                </a:lnTo>
                <a:lnTo>
                  <a:pt x="7651516" y="2466809"/>
                </a:lnTo>
                <a:lnTo>
                  <a:pt x="0" y="2466809"/>
                </a:lnTo>
                <a:lnTo>
                  <a:pt x="0" y="0"/>
                </a:lnTo>
                <a:close/>
              </a:path>
            </a:pathLst>
          </a:custGeom>
          <a:blipFill>
            <a:blip r:embed="rId6"/>
            <a:stretch>
              <a:fillRect l="0" t="0" r="0" b="-174324"/>
            </a:stretch>
          </a:blipFill>
        </p:spPr>
      </p:sp>
      <p:sp>
        <p:nvSpPr>
          <p:cNvPr name="Freeform 12" id="12"/>
          <p:cNvSpPr/>
          <p:nvPr/>
        </p:nvSpPr>
        <p:spPr>
          <a:xfrm flipH="false" flipV="false" rot="0">
            <a:off x="7915735" y="4010331"/>
            <a:ext cx="8821155" cy="4983313"/>
          </a:xfrm>
          <a:custGeom>
            <a:avLst/>
            <a:gdLst/>
            <a:ahLst/>
            <a:cxnLst/>
            <a:rect r="r" b="b" t="t" l="l"/>
            <a:pathLst>
              <a:path h="4983313" w="8821155">
                <a:moveTo>
                  <a:pt x="0" y="0"/>
                </a:moveTo>
                <a:lnTo>
                  <a:pt x="8821154" y="0"/>
                </a:lnTo>
                <a:lnTo>
                  <a:pt x="8821154" y="4983313"/>
                </a:lnTo>
                <a:lnTo>
                  <a:pt x="0" y="4983313"/>
                </a:lnTo>
                <a:lnTo>
                  <a:pt x="0" y="0"/>
                </a:lnTo>
                <a:close/>
              </a:path>
            </a:pathLst>
          </a:custGeom>
          <a:blipFill>
            <a:blip r:embed="rId6"/>
            <a:stretch>
              <a:fillRect l="0" t="-63168" r="-4225" b="0"/>
            </a:stretch>
          </a:blipFill>
        </p:spPr>
      </p:sp>
      <p:sp>
        <p:nvSpPr>
          <p:cNvPr name="TextBox 13" id="13"/>
          <p:cNvSpPr txBox="true"/>
          <p:nvPr/>
        </p:nvSpPr>
        <p:spPr>
          <a:xfrm rot="0">
            <a:off x="5771807" y="1377968"/>
            <a:ext cx="7727468" cy="719957"/>
          </a:xfrm>
          <a:prstGeom prst="rect">
            <a:avLst/>
          </a:prstGeom>
        </p:spPr>
        <p:txBody>
          <a:bodyPr anchor="t" rtlCol="false" tIns="0" lIns="0" bIns="0" rIns="0">
            <a:spAutoFit/>
          </a:bodyPr>
          <a:lstStyle/>
          <a:p>
            <a:pPr algn="ctr" marL="0" indent="0" lvl="0">
              <a:lnSpc>
                <a:spcPts val="5443"/>
              </a:lnSpc>
              <a:spcBef>
                <a:spcPct val="0"/>
              </a:spcBef>
            </a:pPr>
            <a:r>
              <a:rPr lang="en-US" b="true" sz="5135">
                <a:solidFill>
                  <a:srgbClr val="004CCF"/>
                </a:solidFill>
                <a:latin typeface="Aileron Ultra-Bold"/>
                <a:ea typeface="Aileron Ultra-Bold"/>
                <a:cs typeface="Aileron Ultra-Bold"/>
                <a:sym typeface="Aileron Ultra-Bold"/>
              </a:rPr>
              <a:t>Evaluasi Model</a:t>
            </a:r>
          </a:p>
        </p:txBody>
      </p:sp>
      <p:sp>
        <p:nvSpPr>
          <p:cNvPr name="Freeform 14" id="14"/>
          <p:cNvSpPr/>
          <p:nvPr/>
        </p:nvSpPr>
        <p:spPr>
          <a:xfrm flipH="false" flipV="false" rot="-4540478">
            <a:off x="9924083" y="3092656"/>
            <a:ext cx="398035" cy="1162146"/>
          </a:xfrm>
          <a:custGeom>
            <a:avLst/>
            <a:gdLst/>
            <a:ahLst/>
            <a:cxnLst/>
            <a:rect r="r" b="b" t="t" l="l"/>
            <a:pathLst>
              <a:path h="1162146" w="398035">
                <a:moveTo>
                  <a:pt x="0" y="0"/>
                </a:moveTo>
                <a:lnTo>
                  <a:pt x="398034" y="0"/>
                </a:lnTo>
                <a:lnTo>
                  <a:pt x="398034" y="1162145"/>
                </a:lnTo>
                <a:lnTo>
                  <a:pt x="0" y="11621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5" id="15"/>
          <p:cNvSpPr txBox="true"/>
          <p:nvPr/>
        </p:nvSpPr>
        <p:spPr>
          <a:xfrm rot="0">
            <a:off x="2282177" y="5562008"/>
            <a:ext cx="5229165" cy="2036391"/>
          </a:xfrm>
          <a:prstGeom prst="rect">
            <a:avLst/>
          </a:prstGeom>
        </p:spPr>
        <p:txBody>
          <a:bodyPr anchor="t" rtlCol="false" tIns="0" lIns="0" bIns="0" rIns="0">
            <a:spAutoFit/>
          </a:bodyPr>
          <a:lstStyle/>
          <a:p>
            <a:pPr algn="ctr">
              <a:lnSpc>
                <a:spcPts val="3258"/>
              </a:lnSpc>
              <a:spcBef>
                <a:spcPct val="0"/>
              </a:spcBef>
            </a:pPr>
            <a:r>
              <a:rPr lang="en-US" b="true" sz="2327">
                <a:solidFill>
                  <a:srgbClr val="004CCF"/>
                </a:solidFill>
                <a:latin typeface="Public Sans Bold"/>
                <a:ea typeface="Public Sans Bold"/>
                <a:cs typeface="Public Sans Bold"/>
                <a:sym typeface="Public Sans Bold"/>
              </a:rPr>
              <a:t>The code evaluates three regression models using MAE, MSE, and R² Score. Random Forest Regressor performs best with the lowest MAE and highest R².</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true" rot="0">
            <a:off x="0" y="0"/>
            <a:ext cx="18288000" cy="10287000"/>
          </a:xfrm>
          <a:custGeom>
            <a:avLst/>
            <a:gdLst/>
            <a:ahLst/>
            <a:cxnLst/>
            <a:rect r="r" b="b" t="t" l="l"/>
            <a:pathLst>
              <a:path h="10287000" w="18288000">
                <a:moveTo>
                  <a:pt x="0" y="10287000"/>
                </a:moveTo>
                <a:lnTo>
                  <a:pt x="18288000" y="10287000"/>
                </a:lnTo>
                <a:lnTo>
                  <a:pt x="18288000" y="0"/>
                </a:lnTo>
                <a:lnTo>
                  <a:pt x="0" y="0"/>
                </a:lnTo>
                <a:lnTo>
                  <a:pt x="0" y="10287000"/>
                </a:lnTo>
                <a:close/>
              </a:path>
            </a:pathLst>
          </a:custGeom>
          <a:blipFill>
            <a:blip r:embed="rId2"/>
            <a:stretch>
              <a:fillRect l="0" t="-12777" r="-9579" b="-24805"/>
            </a:stretch>
          </a:blipFill>
        </p:spPr>
      </p:sp>
      <p:grpSp>
        <p:nvGrpSpPr>
          <p:cNvPr name="Group 3" id="3"/>
          <p:cNvGrpSpPr/>
          <p:nvPr/>
        </p:nvGrpSpPr>
        <p:grpSpPr>
          <a:xfrm rot="0">
            <a:off x="0" y="1117157"/>
            <a:ext cx="16544531" cy="1192135"/>
            <a:chOff x="0" y="0"/>
            <a:chExt cx="4357407" cy="313978"/>
          </a:xfrm>
        </p:grpSpPr>
        <p:sp>
          <p:nvSpPr>
            <p:cNvPr name="Freeform 4" id="4"/>
            <p:cNvSpPr/>
            <p:nvPr/>
          </p:nvSpPr>
          <p:spPr>
            <a:xfrm flipH="false" flipV="false" rot="0">
              <a:off x="0" y="0"/>
              <a:ext cx="4357407" cy="313978"/>
            </a:xfrm>
            <a:custGeom>
              <a:avLst/>
              <a:gdLst/>
              <a:ahLst/>
              <a:cxnLst/>
              <a:rect r="r" b="b" t="t" l="l"/>
              <a:pathLst>
                <a:path h="313978" w="4357407">
                  <a:moveTo>
                    <a:pt x="0" y="0"/>
                  </a:moveTo>
                  <a:lnTo>
                    <a:pt x="4357407" y="0"/>
                  </a:lnTo>
                  <a:lnTo>
                    <a:pt x="4357407" y="313978"/>
                  </a:lnTo>
                  <a:lnTo>
                    <a:pt x="0" y="313978"/>
                  </a:lnTo>
                  <a:close/>
                </a:path>
              </a:pathLst>
            </a:custGeom>
            <a:solidFill>
              <a:srgbClr val="004CCF"/>
            </a:solidFill>
          </p:spPr>
        </p:sp>
        <p:sp>
          <p:nvSpPr>
            <p:cNvPr name="TextBox 5" id="5"/>
            <p:cNvSpPr txBox="true"/>
            <p:nvPr/>
          </p:nvSpPr>
          <p:spPr>
            <a:xfrm>
              <a:off x="0" y="-47625"/>
              <a:ext cx="4357407" cy="361603"/>
            </a:xfrm>
            <a:prstGeom prst="rect">
              <a:avLst/>
            </a:prstGeom>
          </p:spPr>
          <p:txBody>
            <a:bodyPr anchor="ctr" rtlCol="false" tIns="50800" lIns="50800" bIns="50800" rIns="50800"/>
            <a:lstStyle/>
            <a:p>
              <a:pPr algn="ctr">
                <a:lnSpc>
                  <a:spcPts val="3258"/>
                </a:lnSpc>
              </a:pPr>
            </a:p>
          </p:txBody>
        </p:sp>
      </p:grpSp>
      <p:sp>
        <p:nvSpPr>
          <p:cNvPr name="Freeform 6" id="6"/>
          <p:cNvSpPr/>
          <p:nvPr/>
        </p:nvSpPr>
        <p:spPr>
          <a:xfrm flipH="false" flipV="false" rot="0">
            <a:off x="14321990" y="-1802133"/>
            <a:ext cx="5874620" cy="5661665"/>
          </a:xfrm>
          <a:custGeom>
            <a:avLst/>
            <a:gdLst/>
            <a:ahLst/>
            <a:cxnLst/>
            <a:rect r="r" b="b" t="t" l="l"/>
            <a:pathLst>
              <a:path h="5661665" w="5874620">
                <a:moveTo>
                  <a:pt x="0" y="0"/>
                </a:moveTo>
                <a:lnTo>
                  <a:pt x="5874620" y="0"/>
                </a:lnTo>
                <a:lnTo>
                  <a:pt x="5874620" y="5661666"/>
                </a:lnTo>
                <a:lnTo>
                  <a:pt x="0" y="56616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4891130" y="-1362419"/>
            <a:ext cx="4702324" cy="4702324"/>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5"/>
              <a:stretch>
                <a:fillRect l="-60829" t="0" r="-25046" b="-23840"/>
              </a:stretch>
            </a:blipFill>
          </p:spPr>
        </p:sp>
      </p:grpSp>
      <p:sp>
        <p:nvSpPr>
          <p:cNvPr name="Freeform 9" id="9"/>
          <p:cNvSpPr/>
          <p:nvPr/>
        </p:nvSpPr>
        <p:spPr>
          <a:xfrm flipH="false" flipV="false" rot="3905352">
            <a:off x="14603138" y="7320145"/>
            <a:ext cx="6731019" cy="6790435"/>
          </a:xfrm>
          <a:custGeom>
            <a:avLst/>
            <a:gdLst/>
            <a:ahLst/>
            <a:cxnLst/>
            <a:rect r="r" b="b" t="t" l="l"/>
            <a:pathLst>
              <a:path h="6790435" w="6731019">
                <a:moveTo>
                  <a:pt x="0" y="0"/>
                </a:moveTo>
                <a:lnTo>
                  <a:pt x="6731018" y="0"/>
                </a:lnTo>
                <a:lnTo>
                  <a:pt x="6731018" y="6790435"/>
                </a:lnTo>
                <a:lnTo>
                  <a:pt x="0" y="6790435"/>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sp>
        <p:nvSpPr>
          <p:cNvPr name="Freeform 10" id="10"/>
          <p:cNvSpPr/>
          <p:nvPr/>
        </p:nvSpPr>
        <p:spPr>
          <a:xfrm flipH="false" flipV="false" rot="0">
            <a:off x="1067373" y="2516031"/>
            <a:ext cx="7204892" cy="6742269"/>
          </a:xfrm>
          <a:custGeom>
            <a:avLst/>
            <a:gdLst/>
            <a:ahLst/>
            <a:cxnLst/>
            <a:rect r="r" b="b" t="t" l="l"/>
            <a:pathLst>
              <a:path h="6742269" w="7204892">
                <a:moveTo>
                  <a:pt x="0" y="0"/>
                </a:moveTo>
                <a:lnTo>
                  <a:pt x="7204892" y="0"/>
                </a:lnTo>
                <a:lnTo>
                  <a:pt x="7204892" y="6742269"/>
                </a:lnTo>
                <a:lnTo>
                  <a:pt x="0" y="6742269"/>
                </a:lnTo>
                <a:lnTo>
                  <a:pt x="0" y="0"/>
                </a:lnTo>
                <a:close/>
              </a:path>
            </a:pathLst>
          </a:custGeom>
          <a:blipFill>
            <a:blip r:embed="rId8"/>
            <a:stretch>
              <a:fillRect l="0" t="0" r="0" b="-29017"/>
            </a:stretch>
          </a:blipFill>
        </p:spPr>
      </p:sp>
      <p:sp>
        <p:nvSpPr>
          <p:cNvPr name="Freeform 11" id="11"/>
          <p:cNvSpPr/>
          <p:nvPr/>
        </p:nvSpPr>
        <p:spPr>
          <a:xfrm flipH="false" flipV="false" rot="0">
            <a:off x="8924295" y="4957081"/>
            <a:ext cx="7677781" cy="1860168"/>
          </a:xfrm>
          <a:custGeom>
            <a:avLst/>
            <a:gdLst/>
            <a:ahLst/>
            <a:cxnLst/>
            <a:rect r="r" b="b" t="t" l="l"/>
            <a:pathLst>
              <a:path h="1860168" w="7677781">
                <a:moveTo>
                  <a:pt x="0" y="0"/>
                </a:moveTo>
                <a:lnTo>
                  <a:pt x="7677780" y="0"/>
                </a:lnTo>
                <a:lnTo>
                  <a:pt x="7677780" y="1860168"/>
                </a:lnTo>
                <a:lnTo>
                  <a:pt x="0" y="1860168"/>
                </a:lnTo>
                <a:lnTo>
                  <a:pt x="0" y="0"/>
                </a:lnTo>
                <a:close/>
              </a:path>
            </a:pathLst>
          </a:custGeom>
          <a:blipFill>
            <a:blip r:embed="rId8"/>
            <a:stretch>
              <a:fillRect l="0" t="-398324" r="0" b="0"/>
            </a:stretch>
          </a:blipFill>
        </p:spPr>
      </p:sp>
      <p:sp>
        <p:nvSpPr>
          <p:cNvPr name="TextBox 12" id="12"/>
          <p:cNvSpPr txBox="true"/>
          <p:nvPr/>
        </p:nvSpPr>
        <p:spPr>
          <a:xfrm rot="0">
            <a:off x="1292697" y="1377163"/>
            <a:ext cx="11470488" cy="729271"/>
          </a:xfrm>
          <a:prstGeom prst="rect">
            <a:avLst/>
          </a:prstGeom>
        </p:spPr>
        <p:txBody>
          <a:bodyPr anchor="t" rtlCol="false" tIns="0" lIns="0" bIns="0" rIns="0">
            <a:spAutoFit/>
          </a:bodyPr>
          <a:lstStyle/>
          <a:p>
            <a:pPr algn="l" marL="0" indent="0" lvl="0">
              <a:lnSpc>
                <a:spcPts val="5508"/>
              </a:lnSpc>
              <a:spcBef>
                <a:spcPct val="0"/>
              </a:spcBef>
            </a:pPr>
            <a:r>
              <a:rPr lang="en-US" b="true" sz="5196">
                <a:solidFill>
                  <a:srgbClr val="FFFFFF"/>
                </a:solidFill>
                <a:latin typeface="Aileron Ultra-Bold"/>
                <a:ea typeface="Aileron Ultra-Bold"/>
                <a:cs typeface="Aileron Ultra-Bold"/>
                <a:sym typeface="Aileron Ultra-Bold"/>
              </a:rPr>
              <a:t>Visualization and Best Model</a:t>
            </a:r>
          </a:p>
        </p:txBody>
      </p:sp>
      <p:sp>
        <p:nvSpPr>
          <p:cNvPr name="TextBox 13" id="13"/>
          <p:cNvSpPr txBox="true"/>
          <p:nvPr/>
        </p:nvSpPr>
        <p:spPr>
          <a:xfrm rot="0">
            <a:off x="8272265" y="3843438"/>
            <a:ext cx="5942444" cy="807666"/>
          </a:xfrm>
          <a:prstGeom prst="rect">
            <a:avLst/>
          </a:prstGeom>
        </p:spPr>
        <p:txBody>
          <a:bodyPr anchor="t" rtlCol="false" tIns="0" lIns="0" bIns="0" rIns="0">
            <a:spAutoFit/>
          </a:bodyPr>
          <a:lstStyle/>
          <a:p>
            <a:pPr algn="ctr">
              <a:lnSpc>
                <a:spcPts val="3258"/>
              </a:lnSpc>
              <a:spcBef>
                <a:spcPct val="0"/>
              </a:spcBef>
            </a:pPr>
            <a:r>
              <a:rPr lang="en-US" b="true" sz="2327">
                <a:solidFill>
                  <a:srgbClr val="004CCF"/>
                </a:solidFill>
                <a:latin typeface="Public Sans Bold"/>
                <a:ea typeface="Public Sans Bold"/>
                <a:cs typeface="Public Sans Bold"/>
                <a:sym typeface="Public Sans Bold"/>
              </a:rPr>
              <a:t>The graph compares actual data and predictions from three regression models.</a:t>
            </a:r>
          </a:p>
        </p:txBody>
      </p:sp>
      <p:sp>
        <p:nvSpPr>
          <p:cNvPr name="Freeform 14" id="14"/>
          <p:cNvSpPr/>
          <p:nvPr/>
        </p:nvSpPr>
        <p:spPr>
          <a:xfrm flipH="true" flipV="true" rot="6069270">
            <a:off x="9119044" y="2442355"/>
            <a:ext cx="614821" cy="1795099"/>
          </a:xfrm>
          <a:custGeom>
            <a:avLst/>
            <a:gdLst/>
            <a:ahLst/>
            <a:cxnLst/>
            <a:rect r="r" b="b" t="t" l="l"/>
            <a:pathLst>
              <a:path h="1795099" w="614821">
                <a:moveTo>
                  <a:pt x="614821" y="1795099"/>
                </a:moveTo>
                <a:lnTo>
                  <a:pt x="0" y="1795099"/>
                </a:lnTo>
                <a:lnTo>
                  <a:pt x="0" y="0"/>
                </a:lnTo>
                <a:lnTo>
                  <a:pt x="614821" y="0"/>
                </a:lnTo>
                <a:lnTo>
                  <a:pt x="614821" y="1795099"/>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5" id="15"/>
          <p:cNvSpPr/>
          <p:nvPr/>
        </p:nvSpPr>
        <p:spPr>
          <a:xfrm flipH="true" flipV="true" rot="-8100000">
            <a:off x="14686430" y="6489595"/>
            <a:ext cx="411412" cy="1201203"/>
          </a:xfrm>
          <a:custGeom>
            <a:avLst/>
            <a:gdLst/>
            <a:ahLst/>
            <a:cxnLst/>
            <a:rect r="r" b="b" t="t" l="l"/>
            <a:pathLst>
              <a:path h="1201203" w="411412">
                <a:moveTo>
                  <a:pt x="411412" y="1201203"/>
                </a:moveTo>
                <a:lnTo>
                  <a:pt x="0" y="1201203"/>
                </a:lnTo>
                <a:lnTo>
                  <a:pt x="0" y="0"/>
                </a:lnTo>
                <a:lnTo>
                  <a:pt x="411412" y="0"/>
                </a:lnTo>
                <a:lnTo>
                  <a:pt x="411412" y="1201203"/>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6" id="16"/>
          <p:cNvSpPr txBox="true"/>
          <p:nvPr/>
        </p:nvSpPr>
        <p:spPr>
          <a:xfrm rot="0">
            <a:off x="9144000" y="7322074"/>
            <a:ext cx="4929002" cy="1050232"/>
          </a:xfrm>
          <a:prstGeom prst="rect">
            <a:avLst/>
          </a:prstGeom>
        </p:spPr>
        <p:txBody>
          <a:bodyPr anchor="t" rtlCol="false" tIns="0" lIns="0" bIns="0" rIns="0">
            <a:spAutoFit/>
          </a:bodyPr>
          <a:lstStyle/>
          <a:p>
            <a:pPr algn="ctr">
              <a:lnSpc>
                <a:spcPts val="2792"/>
              </a:lnSpc>
              <a:spcBef>
                <a:spcPct val="0"/>
              </a:spcBef>
            </a:pPr>
            <a:r>
              <a:rPr lang="en-US" b="true" sz="1994">
                <a:solidFill>
                  <a:srgbClr val="004CCF"/>
                </a:solidFill>
                <a:latin typeface="Public Sans Bold"/>
                <a:ea typeface="Public Sans Bold"/>
                <a:cs typeface="Public Sans Bold"/>
                <a:sym typeface="Public Sans Bold"/>
              </a:rPr>
              <a:t>Random Forest Regressor performs best with the highest R² (0.9682), indicating the most accurate predictions.</a:t>
            </a:r>
          </a:p>
        </p:txBody>
      </p:sp>
      <p:sp>
        <p:nvSpPr>
          <p:cNvPr name="Freeform 17" id="17"/>
          <p:cNvSpPr/>
          <p:nvPr/>
        </p:nvSpPr>
        <p:spPr>
          <a:xfrm flipH="false" flipV="false" rot="0">
            <a:off x="962025" y="434208"/>
            <a:ext cx="2060241" cy="625798"/>
          </a:xfrm>
          <a:custGeom>
            <a:avLst/>
            <a:gdLst/>
            <a:ahLst/>
            <a:cxnLst/>
            <a:rect r="r" b="b" t="t" l="l"/>
            <a:pathLst>
              <a:path h="625798" w="2060241">
                <a:moveTo>
                  <a:pt x="0" y="0"/>
                </a:moveTo>
                <a:lnTo>
                  <a:pt x="2060241" y="0"/>
                </a:lnTo>
                <a:lnTo>
                  <a:pt x="2060241" y="625799"/>
                </a:lnTo>
                <a:lnTo>
                  <a:pt x="0" y="625799"/>
                </a:lnTo>
                <a:lnTo>
                  <a:pt x="0" y="0"/>
                </a:lnTo>
                <a:close/>
              </a:path>
            </a:pathLst>
          </a:custGeom>
          <a:blipFill>
            <a:blip r:embed="rId11"/>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2777" r="-9579" b="-24805"/>
            </a:stretch>
          </a:blipFill>
        </p:spPr>
      </p:sp>
      <p:grpSp>
        <p:nvGrpSpPr>
          <p:cNvPr name="Group 3" id="3"/>
          <p:cNvGrpSpPr/>
          <p:nvPr/>
        </p:nvGrpSpPr>
        <p:grpSpPr>
          <a:xfrm rot="0">
            <a:off x="1377496" y="-1416073"/>
            <a:ext cx="16104051" cy="9646382"/>
            <a:chOff x="0" y="0"/>
            <a:chExt cx="3937221" cy="2358409"/>
          </a:xfrm>
        </p:grpSpPr>
        <p:sp>
          <p:nvSpPr>
            <p:cNvPr name="Freeform 4" id="4"/>
            <p:cNvSpPr/>
            <p:nvPr/>
          </p:nvSpPr>
          <p:spPr>
            <a:xfrm flipH="false" flipV="false" rot="0">
              <a:off x="0" y="0"/>
              <a:ext cx="3937221" cy="2358409"/>
            </a:xfrm>
            <a:custGeom>
              <a:avLst/>
              <a:gdLst/>
              <a:ahLst/>
              <a:cxnLst/>
              <a:rect r="r" b="b" t="t" l="l"/>
              <a:pathLst>
                <a:path h="2358409" w="3937221">
                  <a:moveTo>
                    <a:pt x="48074" y="0"/>
                  </a:moveTo>
                  <a:lnTo>
                    <a:pt x="3889147" y="0"/>
                  </a:lnTo>
                  <a:cubicBezTo>
                    <a:pt x="3915697" y="0"/>
                    <a:pt x="3937221" y="21524"/>
                    <a:pt x="3937221" y="48074"/>
                  </a:cubicBezTo>
                  <a:lnTo>
                    <a:pt x="3937221" y="2310335"/>
                  </a:lnTo>
                  <a:cubicBezTo>
                    <a:pt x="3937221" y="2336885"/>
                    <a:pt x="3915697" y="2358409"/>
                    <a:pt x="3889147" y="2358409"/>
                  </a:cubicBezTo>
                  <a:lnTo>
                    <a:pt x="48074" y="2358409"/>
                  </a:lnTo>
                  <a:cubicBezTo>
                    <a:pt x="21524" y="2358409"/>
                    <a:pt x="0" y="2336885"/>
                    <a:pt x="0" y="2310335"/>
                  </a:cubicBezTo>
                  <a:lnTo>
                    <a:pt x="0" y="48074"/>
                  </a:lnTo>
                  <a:cubicBezTo>
                    <a:pt x="0" y="21524"/>
                    <a:pt x="21524" y="0"/>
                    <a:pt x="48074" y="0"/>
                  </a:cubicBezTo>
                  <a:close/>
                </a:path>
              </a:pathLst>
            </a:custGeom>
            <a:solidFill>
              <a:srgbClr val="004CCF"/>
            </a:solidFill>
          </p:spPr>
        </p:sp>
        <p:sp>
          <p:nvSpPr>
            <p:cNvPr name="TextBox 5" id="5"/>
            <p:cNvSpPr txBox="true"/>
            <p:nvPr/>
          </p:nvSpPr>
          <p:spPr>
            <a:xfrm>
              <a:off x="0" y="-47625"/>
              <a:ext cx="3937221" cy="2406034"/>
            </a:xfrm>
            <a:prstGeom prst="rect">
              <a:avLst/>
            </a:prstGeom>
          </p:spPr>
          <p:txBody>
            <a:bodyPr anchor="ctr" rtlCol="false" tIns="52405" lIns="52405" bIns="52405" rIns="52405"/>
            <a:lstStyle/>
            <a:p>
              <a:pPr algn="ctr">
                <a:lnSpc>
                  <a:spcPts val="3258"/>
                </a:lnSpc>
              </a:pPr>
            </a:p>
          </p:txBody>
        </p:sp>
      </p:grpSp>
      <p:sp>
        <p:nvSpPr>
          <p:cNvPr name="Freeform 6" id="6"/>
          <p:cNvSpPr/>
          <p:nvPr/>
        </p:nvSpPr>
        <p:spPr>
          <a:xfrm flipH="true" flipV="false" rot="-8742000">
            <a:off x="15776987" y="1578220"/>
            <a:ext cx="7446069" cy="7511797"/>
          </a:xfrm>
          <a:custGeom>
            <a:avLst/>
            <a:gdLst/>
            <a:ahLst/>
            <a:cxnLst/>
            <a:rect r="r" b="b" t="t" l="l"/>
            <a:pathLst>
              <a:path h="7511797" w="7446069">
                <a:moveTo>
                  <a:pt x="7446069" y="0"/>
                </a:moveTo>
                <a:lnTo>
                  <a:pt x="0" y="0"/>
                </a:lnTo>
                <a:lnTo>
                  <a:pt x="0" y="7511796"/>
                </a:lnTo>
                <a:lnTo>
                  <a:pt x="7446069" y="7511796"/>
                </a:lnTo>
                <a:lnTo>
                  <a:pt x="7446069"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7" id="7"/>
          <p:cNvGrpSpPr/>
          <p:nvPr/>
        </p:nvGrpSpPr>
        <p:grpSpPr>
          <a:xfrm rot="0">
            <a:off x="13639124" y="-178894"/>
            <a:ext cx="4896659" cy="4896659"/>
            <a:chOff x="0" y="0"/>
            <a:chExt cx="6350000" cy="6350000"/>
          </a:xfrm>
        </p:grpSpPr>
        <p:sp>
          <p:nvSpPr>
            <p:cNvPr name="Freeform 8" id="8"/>
            <p:cNvSpPr/>
            <p:nvPr/>
          </p:nvSpPr>
          <p:spPr>
            <a:xfrm flipH="false" flipV="false" rot="0">
              <a:off x="0" y="0"/>
              <a:ext cx="6350000" cy="6350000"/>
            </a:xfrm>
            <a:custGeom>
              <a:avLst/>
              <a:gdLst/>
              <a:ahLst/>
              <a:cxnLst/>
              <a:rect r="r" b="b" t="t" l="l"/>
              <a:pathLst>
                <a:path h="6350000" w="6350000">
                  <a:moveTo>
                    <a:pt x="0" y="0"/>
                  </a:moveTo>
                  <a:cubicBezTo>
                    <a:pt x="0" y="3506470"/>
                    <a:pt x="2843530" y="6350000"/>
                    <a:pt x="6350000" y="6350000"/>
                  </a:cubicBezTo>
                  <a:lnTo>
                    <a:pt x="6350000" y="0"/>
                  </a:lnTo>
                  <a:lnTo>
                    <a:pt x="0" y="0"/>
                  </a:lnTo>
                  <a:close/>
                </a:path>
              </a:pathLst>
            </a:custGeom>
            <a:blipFill>
              <a:blip r:embed="rId5"/>
              <a:stretch>
                <a:fillRect l="-45923" t="0" r="-45923" b="0"/>
              </a:stretch>
            </a:blipFill>
            <a:ln w="142875" cap="sq">
              <a:solidFill>
                <a:srgbClr val="5A93F6"/>
              </a:solidFill>
              <a:prstDash val="solid"/>
              <a:miter/>
            </a:ln>
          </p:spPr>
        </p:sp>
      </p:grpSp>
      <p:sp>
        <p:nvSpPr>
          <p:cNvPr name="Freeform 9" id="9"/>
          <p:cNvSpPr/>
          <p:nvPr/>
        </p:nvSpPr>
        <p:spPr>
          <a:xfrm flipH="false" flipV="false" rot="8740858">
            <a:off x="-4934722" y="2780816"/>
            <a:ext cx="7446069" cy="7511797"/>
          </a:xfrm>
          <a:custGeom>
            <a:avLst/>
            <a:gdLst/>
            <a:ahLst/>
            <a:cxnLst/>
            <a:rect r="r" b="b" t="t" l="l"/>
            <a:pathLst>
              <a:path h="7511797" w="7446069">
                <a:moveTo>
                  <a:pt x="0" y="0"/>
                </a:moveTo>
                <a:lnTo>
                  <a:pt x="7446068" y="0"/>
                </a:lnTo>
                <a:lnTo>
                  <a:pt x="7446068" y="7511796"/>
                </a:lnTo>
                <a:lnTo>
                  <a:pt x="0" y="751179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grpSp>
        <p:nvGrpSpPr>
          <p:cNvPr name="Group 10" id="10"/>
          <p:cNvGrpSpPr/>
          <p:nvPr/>
        </p:nvGrpSpPr>
        <p:grpSpPr>
          <a:xfrm rot="0">
            <a:off x="-247783" y="-178894"/>
            <a:ext cx="4896659" cy="4896659"/>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0" y="0"/>
                  </a:moveTo>
                  <a:lnTo>
                    <a:pt x="0" y="6350000"/>
                  </a:lnTo>
                  <a:cubicBezTo>
                    <a:pt x="3506470" y="6350000"/>
                    <a:pt x="6350000" y="3506470"/>
                    <a:pt x="6350000" y="0"/>
                  </a:cubicBezTo>
                  <a:lnTo>
                    <a:pt x="0" y="0"/>
                  </a:lnTo>
                  <a:close/>
                </a:path>
              </a:pathLst>
            </a:custGeom>
            <a:blipFill>
              <a:blip r:embed="rId6"/>
              <a:stretch>
                <a:fillRect l="-16666" t="0" r="-16666" b="0"/>
              </a:stretch>
            </a:blipFill>
            <a:ln w="142875" cap="sq">
              <a:solidFill>
                <a:srgbClr val="5A93F6"/>
              </a:solidFill>
              <a:prstDash val="solid"/>
              <a:miter/>
            </a:ln>
          </p:spPr>
        </p:sp>
      </p:grpSp>
      <p:grpSp>
        <p:nvGrpSpPr>
          <p:cNvPr name="Group 12" id="12"/>
          <p:cNvGrpSpPr/>
          <p:nvPr/>
        </p:nvGrpSpPr>
        <p:grpSpPr>
          <a:xfrm rot="0">
            <a:off x="4808456" y="3369018"/>
            <a:ext cx="8671088" cy="2012164"/>
            <a:chOff x="0" y="0"/>
            <a:chExt cx="2137744" cy="496073"/>
          </a:xfrm>
        </p:grpSpPr>
        <p:sp>
          <p:nvSpPr>
            <p:cNvPr name="Freeform 13" id="13"/>
            <p:cNvSpPr/>
            <p:nvPr/>
          </p:nvSpPr>
          <p:spPr>
            <a:xfrm flipH="false" flipV="false" rot="0">
              <a:off x="0" y="0"/>
              <a:ext cx="2137744" cy="496073"/>
            </a:xfrm>
            <a:custGeom>
              <a:avLst/>
              <a:gdLst/>
              <a:ahLst/>
              <a:cxnLst/>
              <a:rect r="r" b="b" t="t" l="l"/>
              <a:pathLst>
                <a:path h="496073" w="2137744">
                  <a:moveTo>
                    <a:pt x="89284" y="0"/>
                  </a:moveTo>
                  <a:lnTo>
                    <a:pt x="2048460" y="0"/>
                  </a:lnTo>
                  <a:cubicBezTo>
                    <a:pt x="2097770" y="0"/>
                    <a:pt x="2137744" y="39974"/>
                    <a:pt x="2137744" y="89284"/>
                  </a:cubicBezTo>
                  <a:lnTo>
                    <a:pt x="2137744" y="406789"/>
                  </a:lnTo>
                  <a:cubicBezTo>
                    <a:pt x="2137744" y="430468"/>
                    <a:pt x="2128338" y="453178"/>
                    <a:pt x="2111594" y="469922"/>
                  </a:cubicBezTo>
                  <a:cubicBezTo>
                    <a:pt x="2094849" y="486666"/>
                    <a:pt x="2072140" y="496073"/>
                    <a:pt x="2048460" y="496073"/>
                  </a:cubicBezTo>
                  <a:lnTo>
                    <a:pt x="89284" y="496073"/>
                  </a:lnTo>
                  <a:cubicBezTo>
                    <a:pt x="39974" y="496073"/>
                    <a:pt x="0" y="456099"/>
                    <a:pt x="0" y="406789"/>
                  </a:cubicBezTo>
                  <a:lnTo>
                    <a:pt x="0" y="89284"/>
                  </a:lnTo>
                  <a:cubicBezTo>
                    <a:pt x="0" y="39974"/>
                    <a:pt x="39974" y="0"/>
                    <a:pt x="89284" y="0"/>
                  </a:cubicBezTo>
                  <a:close/>
                </a:path>
              </a:pathLst>
            </a:custGeom>
            <a:solidFill>
              <a:srgbClr val="000000">
                <a:alpha val="0"/>
              </a:srgbClr>
            </a:solidFill>
            <a:ln w="66675" cap="rnd">
              <a:solidFill>
                <a:srgbClr val="FFFFFF"/>
              </a:solidFill>
              <a:prstDash val="solid"/>
              <a:round/>
            </a:ln>
          </p:spPr>
        </p:sp>
        <p:sp>
          <p:nvSpPr>
            <p:cNvPr name="TextBox 14" id="14"/>
            <p:cNvSpPr txBox="true"/>
            <p:nvPr/>
          </p:nvSpPr>
          <p:spPr>
            <a:xfrm>
              <a:off x="0" y="-47625"/>
              <a:ext cx="2137744" cy="543698"/>
            </a:xfrm>
            <a:prstGeom prst="rect">
              <a:avLst/>
            </a:prstGeom>
          </p:spPr>
          <p:txBody>
            <a:bodyPr anchor="ctr" rtlCol="false" tIns="50800" lIns="50800" bIns="50800" rIns="50800"/>
            <a:lstStyle/>
            <a:p>
              <a:pPr algn="ctr">
                <a:lnSpc>
                  <a:spcPts val="3258"/>
                </a:lnSpc>
              </a:pPr>
            </a:p>
          </p:txBody>
        </p:sp>
      </p:grpSp>
      <p:sp>
        <p:nvSpPr>
          <p:cNvPr name="Freeform 15" id="15"/>
          <p:cNvSpPr/>
          <p:nvPr/>
        </p:nvSpPr>
        <p:spPr>
          <a:xfrm flipH="false" flipV="false" rot="0">
            <a:off x="3980784" y="6969810"/>
            <a:ext cx="519415" cy="519415"/>
          </a:xfrm>
          <a:custGeom>
            <a:avLst/>
            <a:gdLst/>
            <a:ahLst/>
            <a:cxnLst/>
            <a:rect r="r" b="b" t="t" l="l"/>
            <a:pathLst>
              <a:path h="519415" w="519415">
                <a:moveTo>
                  <a:pt x="0" y="0"/>
                </a:moveTo>
                <a:lnTo>
                  <a:pt x="519415" y="0"/>
                </a:lnTo>
                <a:lnTo>
                  <a:pt x="519415" y="519415"/>
                </a:lnTo>
                <a:lnTo>
                  <a:pt x="0" y="51941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16" id="16"/>
          <p:cNvSpPr/>
          <p:nvPr/>
        </p:nvSpPr>
        <p:spPr>
          <a:xfrm flipH="false" flipV="false" rot="0">
            <a:off x="3980784" y="6298702"/>
            <a:ext cx="514124" cy="514124"/>
          </a:xfrm>
          <a:custGeom>
            <a:avLst/>
            <a:gdLst/>
            <a:ahLst/>
            <a:cxnLst/>
            <a:rect r="r" b="b" t="t" l="l"/>
            <a:pathLst>
              <a:path h="514124" w="514124">
                <a:moveTo>
                  <a:pt x="0" y="0"/>
                </a:moveTo>
                <a:lnTo>
                  <a:pt x="514124" y="0"/>
                </a:lnTo>
                <a:lnTo>
                  <a:pt x="514124" y="514124"/>
                </a:lnTo>
                <a:lnTo>
                  <a:pt x="0" y="51412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9695707" y="6271379"/>
            <a:ext cx="530671" cy="530671"/>
          </a:xfrm>
          <a:custGeom>
            <a:avLst/>
            <a:gdLst/>
            <a:ahLst/>
            <a:cxnLst/>
            <a:rect r="r" b="b" t="t" l="l"/>
            <a:pathLst>
              <a:path h="530671" w="530671">
                <a:moveTo>
                  <a:pt x="0" y="0"/>
                </a:moveTo>
                <a:lnTo>
                  <a:pt x="530671" y="0"/>
                </a:lnTo>
                <a:lnTo>
                  <a:pt x="530671" y="530670"/>
                </a:lnTo>
                <a:lnTo>
                  <a:pt x="0" y="530670"/>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TextBox 18" id="18"/>
          <p:cNvSpPr txBox="true"/>
          <p:nvPr/>
        </p:nvSpPr>
        <p:spPr>
          <a:xfrm rot="0">
            <a:off x="3810964" y="3759099"/>
            <a:ext cx="10742624" cy="1251051"/>
          </a:xfrm>
          <a:prstGeom prst="rect">
            <a:avLst/>
          </a:prstGeom>
        </p:spPr>
        <p:txBody>
          <a:bodyPr anchor="t" rtlCol="false" tIns="0" lIns="0" bIns="0" rIns="0">
            <a:spAutoFit/>
          </a:bodyPr>
          <a:lstStyle/>
          <a:p>
            <a:pPr algn="ctr" marL="0" indent="0" lvl="0">
              <a:lnSpc>
                <a:spcPts val="9548"/>
              </a:lnSpc>
              <a:spcBef>
                <a:spcPct val="0"/>
              </a:spcBef>
            </a:pPr>
            <a:r>
              <a:rPr lang="en-US" b="true" sz="9007">
                <a:solidFill>
                  <a:srgbClr val="FFFFFF"/>
                </a:solidFill>
                <a:latin typeface="Aileron Ultra-Bold"/>
                <a:ea typeface="Aileron Ultra-Bold"/>
                <a:cs typeface="Aileron Ultra-Bold"/>
                <a:sym typeface="Aileron Ultra-Bold"/>
              </a:rPr>
              <a:t>Thank You</a:t>
            </a:r>
          </a:p>
        </p:txBody>
      </p:sp>
      <p:sp>
        <p:nvSpPr>
          <p:cNvPr name="TextBox 19" id="19"/>
          <p:cNvSpPr txBox="true"/>
          <p:nvPr/>
        </p:nvSpPr>
        <p:spPr>
          <a:xfrm rot="0">
            <a:off x="4706936" y="6978708"/>
            <a:ext cx="4483946" cy="444469"/>
          </a:xfrm>
          <a:prstGeom prst="rect">
            <a:avLst/>
          </a:prstGeom>
        </p:spPr>
        <p:txBody>
          <a:bodyPr anchor="t" rtlCol="false" tIns="0" lIns="0" bIns="0" rIns="0">
            <a:spAutoFit/>
          </a:bodyPr>
          <a:lstStyle/>
          <a:p>
            <a:pPr algn="just">
              <a:lnSpc>
                <a:spcPts val="3595"/>
              </a:lnSpc>
            </a:pPr>
            <a:r>
              <a:rPr lang="en-US" sz="2568">
                <a:solidFill>
                  <a:srgbClr val="FFFFFF"/>
                </a:solidFill>
                <a:latin typeface="Public Sans"/>
                <a:ea typeface="Public Sans"/>
                <a:cs typeface="Public Sans"/>
                <a:sym typeface="Public Sans"/>
              </a:rPr>
              <a:t>letalestari02668@gmail.com</a:t>
            </a:r>
          </a:p>
        </p:txBody>
      </p:sp>
      <p:sp>
        <p:nvSpPr>
          <p:cNvPr name="TextBox 20" id="20"/>
          <p:cNvSpPr txBox="true"/>
          <p:nvPr/>
        </p:nvSpPr>
        <p:spPr>
          <a:xfrm rot="0">
            <a:off x="4687886" y="6285904"/>
            <a:ext cx="4483946" cy="444469"/>
          </a:xfrm>
          <a:prstGeom prst="rect">
            <a:avLst/>
          </a:prstGeom>
        </p:spPr>
        <p:txBody>
          <a:bodyPr anchor="t" rtlCol="false" tIns="0" lIns="0" bIns="0" rIns="0">
            <a:spAutoFit/>
          </a:bodyPr>
          <a:lstStyle/>
          <a:p>
            <a:pPr algn="just">
              <a:lnSpc>
                <a:spcPts val="3595"/>
              </a:lnSpc>
            </a:pPr>
            <a:r>
              <a:rPr lang="en-US" sz="2568">
                <a:solidFill>
                  <a:srgbClr val="FFFFFF"/>
                </a:solidFill>
                <a:latin typeface="Public Sans"/>
                <a:ea typeface="Public Sans"/>
                <a:cs typeface="Public Sans"/>
                <a:sym typeface="Public Sans"/>
              </a:rPr>
              <a:t>@letalstry_</a:t>
            </a:r>
          </a:p>
        </p:txBody>
      </p:sp>
      <p:sp>
        <p:nvSpPr>
          <p:cNvPr name="TextBox 21" id="21"/>
          <p:cNvSpPr txBox="true"/>
          <p:nvPr/>
        </p:nvSpPr>
        <p:spPr>
          <a:xfrm rot="0">
            <a:off x="10397828" y="6295429"/>
            <a:ext cx="4483946" cy="444469"/>
          </a:xfrm>
          <a:prstGeom prst="rect">
            <a:avLst/>
          </a:prstGeom>
        </p:spPr>
        <p:txBody>
          <a:bodyPr anchor="t" rtlCol="false" tIns="0" lIns="0" bIns="0" rIns="0">
            <a:spAutoFit/>
          </a:bodyPr>
          <a:lstStyle/>
          <a:p>
            <a:pPr algn="just">
              <a:lnSpc>
                <a:spcPts val="3595"/>
              </a:lnSpc>
            </a:pPr>
            <a:r>
              <a:rPr lang="en-US" sz="2568" u="sng">
                <a:solidFill>
                  <a:srgbClr val="FFFFFF"/>
                </a:solidFill>
                <a:latin typeface="Public Sans"/>
                <a:ea typeface="Public Sans"/>
                <a:cs typeface="Public Sans"/>
                <a:sym typeface="Public Sans"/>
                <a:hlinkClick r:id="rId13" tooltip="https://www.linkedin.com/in/leta-lestari-671608237"/>
              </a:rPr>
              <a:t>Leta Lestari</a:t>
            </a:r>
          </a:p>
        </p:txBody>
      </p:sp>
      <p:grpSp>
        <p:nvGrpSpPr>
          <p:cNvPr name="Group 22" id="22"/>
          <p:cNvGrpSpPr/>
          <p:nvPr/>
        </p:nvGrpSpPr>
        <p:grpSpPr>
          <a:xfrm rot="0">
            <a:off x="7705850" y="-1663926"/>
            <a:ext cx="2970064" cy="2970064"/>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FFFFF"/>
            </a:solidFill>
          </p:spPr>
        </p:sp>
        <p:sp>
          <p:nvSpPr>
            <p:cNvPr name="TextBox 24" id="24"/>
            <p:cNvSpPr txBox="true"/>
            <p:nvPr/>
          </p:nvSpPr>
          <p:spPr>
            <a:xfrm>
              <a:off x="76200" y="28575"/>
              <a:ext cx="660400" cy="708025"/>
            </a:xfrm>
            <a:prstGeom prst="rect">
              <a:avLst/>
            </a:prstGeom>
          </p:spPr>
          <p:txBody>
            <a:bodyPr anchor="ctr" rtlCol="false" tIns="35098" lIns="35098" bIns="35098" rIns="35098"/>
            <a:lstStyle/>
            <a:p>
              <a:pPr algn="ctr">
                <a:lnSpc>
                  <a:spcPts val="3257"/>
                </a:lnSpc>
              </a:pPr>
            </a:p>
          </p:txBody>
        </p:sp>
      </p:grpSp>
      <p:sp>
        <p:nvSpPr>
          <p:cNvPr name="Freeform 25" id="25"/>
          <p:cNvSpPr/>
          <p:nvPr/>
        </p:nvSpPr>
        <p:spPr>
          <a:xfrm flipH="false" flipV="false" rot="0">
            <a:off x="8160762" y="133350"/>
            <a:ext cx="2060241" cy="625798"/>
          </a:xfrm>
          <a:custGeom>
            <a:avLst/>
            <a:gdLst/>
            <a:ahLst/>
            <a:cxnLst/>
            <a:rect r="r" b="b" t="t" l="l"/>
            <a:pathLst>
              <a:path h="625798" w="2060241">
                <a:moveTo>
                  <a:pt x="0" y="0"/>
                </a:moveTo>
                <a:lnTo>
                  <a:pt x="2060241" y="0"/>
                </a:lnTo>
                <a:lnTo>
                  <a:pt x="2060241" y="625798"/>
                </a:lnTo>
                <a:lnTo>
                  <a:pt x="0" y="625798"/>
                </a:lnTo>
                <a:lnTo>
                  <a:pt x="0" y="0"/>
                </a:lnTo>
                <a:close/>
              </a:path>
            </a:pathLst>
          </a:custGeom>
          <a:blipFill>
            <a:blip r:embed="rId14"/>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DAGhT_U8tlY</dc:identifier>
  <dcterms:modified xsi:type="dcterms:W3CDTF">2011-08-01T06:04:30Z</dcterms:modified>
  <cp:revision>1</cp:revision>
  <dc:title>Student Score Prediction using Machine Learning</dc:title>
</cp:coreProperties>
</file>